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DA1B87-F268-4C61-A60B-83228B9E2267}"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AE9CAA-F35C-4FCE-8093-68C2F37D9C74}" type="slidenum">
              <a:rPr lang="en-US" smtClean="0"/>
              <a:t>‹#›</a:t>
            </a:fld>
            <a:endParaRPr lang="en-US"/>
          </a:p>
        </p:txBody>
      </p:sp>
    </p:spTree>
    <p:extLst>
      <p:ext uri="{BB962C8B-B14F-4D97-AF65-F5344CB8AC3E}">
        <p14:creationId xmlns:p14="http://schemas.microsoft.com/office/powerpoint/2010/main" val="1814506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DA1B87-F268-4C61-A60B-83228B9E2267}"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AE9CAA-F35C-4FCE-8093-68C2F37D9C74}" type="slidenum">
              <a:rPr lang="en-US" smtClean="0"/>
              <a:t>‹#›</a:t>
            </a:fld>
            <a:endParaRPr lang="en-US"/>
          </a:p>
        </p:txBody>
      </p:sp>
    </p:spTree>
    <p:extLst>
      <p:ext uri="{BB962C8B-B14F-4D97-AF65-F5344CB8AC3E}">
        <p14:creationId xmlns:p14="http://schemas.microsoft.com/office/powerpoint/2010/main" val="3893651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DA1B87-F268-4C61-A60B-83228B9E2267}"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AE9CAA-F35C-4FCE-8093-68C2F37D9C74}" type="slidenum">
              <a:rPr lang="en-US" smtClean="0"/>
              <a:t>‹#›</a:t>
            </a:fld>
            <a:endParaRPr lang="en-US"/>
          </a:p>
        </p:txBody>
      </p:sp>
    </p:spTree>
    <p:extLst>
      <p:ext uri="{BB962C8B-B14F-4D97-AF65-F5344CB8AC3E}">
        <p14:creationId xmlns:p14="http://schemas.microsoft.com/office/powerpoint/2010/main" val="580155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DA1B87-F268-4C61-A60B-83228B9E2267}"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AE9CAA-F35C-4FCE-8093-68C2F37D9C74}" type="slidenum">
              <a:rPr lang="en-US" smtClean="0"/>
              <a:t>‹#›</a:t>
            </a:fld>
            <a:endParaRPr lang="en-US"/>
          </a:p>
        </p:txBody>
      </p:sp>
    </p:spTree>
    <p:extLst>
      <p:ext uri="{BB962C8B-B14F-4D97-AF65-F5344CB8AC3E}">
        <p14:creationId xmlns:p14="http://schemas.microsoft.com/office/powerpoint/2010/main" val="2103273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DA1B87-F268-4C61-A60B-83228B9E2267}"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AE9CAA-F35C-4FCE-8093-68C2F37D9C74}" type="slidenum">
              <a:rPr lang="en-US" smtClean="0"/>
              <a:t>‹#›</a:t>
            </a:fld>
            <a:endParaRPr lang="en-US"/>
          </a:p>
        </p:txBody>
      </p:sp>
    </p:spTree>
    <p:extLst>
      <p:ext uri="{BB962C8B-B14F-4D97-AF65-F5344CB8AC3E}">
        <p14:creationId xmlns:p14="http://schemas.microsoft.com/office/powerpoint/2010/main" val="423611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DA1B87-F268-4C61-A60B-83228B9E2267}" type="datetimeFigureOut">
              <a:rPr lang="en-US" smtClean="0"/>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AE9CAA-F35C-4FCE-8093-68C2F37D9C74}" type="slidenum">
              <a:rPr lang="en-US" smtClean="0"/>
              <a:t>‹#›</a:t>
            </a:fld>
            <a:endParaRPr lang="en-US"/>
          </a:p>
        </p:txBody>
      </p:sp>
    </p:spTree>
    <p:extLst>
      <p:ext uri="{BB962C8B-B14F-4D97-AF65-F5344CB8AC3E}">
        <p14:creationId xmlns:p14="http://schemas.microsoft.com/office/powerpoint/2010/main" val="1797144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DA1B87-F268-4C61-A60B-83228B9E2267}" type="datetimeFigureOut">
              <a:rPr lang="en-US" smtClean="0"/>
              <a:t>10/25/2017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AE9CAA-F35C-4FCE-8093-68C2F37D9C74}" type="slidenum">
              <a:rPr lang="en-US" smtClean="0"/>
              <a:t>‹#›</a:t>
            </a:fld>
            <a:endParaRPr lang="en-US"/>
          </a:p>
        </p:txBody>
      </p:sp>
    </p:spTree>
    <p:extLst>
      <p:ext uri="{BB962C8B-B14F-4D97-AF65-F5344CB8AC3E}">
        <p14:creationId xmlns:p14="http://schemas.microsoft.com/office/powerpoint/2010/main" val="4264511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DA1B87-F268-4C61-A60B-83228B9E2267}" type="datetimeFigureOut">
              <a:rPr lang="en-US" smtClean="0"/>
              <a:t>10/25/2017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AE9CAA-F35C-4FCE-8093-68C2F37D9C74}" type="slidenum">
              <a:rPr lang="en-US" smtClean="0"/>
              <a:t>‹#›</a:t>
            </a:fld>
            <a:endParaRPr lang="en-US"/>
          </a:p>
        </p:txBody>
      </p:sp>
    </p:spTree>
    <p:extLst>
      <p:ext uri="{BB962C8B-B14F-4D97-AF65-F5344CB8AC3E}">
        <p14:creationId xmlns:p14="http://schemas.microsoft.com/office/powerpoint/2010/main" val="449375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DA1B87-F268-4C61-A60B-83228B9E2267}" type="datetimeFigureOut">
              <a:rPr lang="en-US" smtClean="0"/>
              <a:t>10/25/2017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AE9CAA-F35C-4FCE-8093-68C2F37D9C74}" type="slidenum">
              <a:rPr lang="en-US" smtClean="0"/>
              <a:t>‹#›</a:t>
            </a:fld>
            <a:endParaRPr lang="en-US"/>
          </a:p>
        </p:txBody>
      </p:sp>
    </p:spTree>
    <p:extLst>
      <p:ext uri="{BB962C8B-B14F-4D97-AF65-F5344CB8AC3E}">
        <p14:creationId xmlns:p14="http://schemas.microsoft.com/office/powerpoint/2010/main" val="2886444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DA1B87-F268-4C61-A60B-83228B9E2267}" type="datetimeFigureOut">
              <a:rPr lang="en-US" smtClean="0"/>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AE9CAA-F35C-4FCE-8093-68C2F37D9C74}" type="slidenum">
              <a:rPr lang="en-US" smtClean="0"/>
              <a:t>‹#›</a:t>
            </a:fld>
            <a:endParaRPr lang="en-US"/>
          </a:p>
        </p:txBody>
      </p:sp>
    </p:spTree>
    <p:extLst>
      <p:ext uri="{BB962C8B-B14F-4D97-AF65-F5344CB8AC3E}">
        <p14:creationId xmlns:p14="http://schemas.microsoft.com/office/powerpoint/2010/main" val="1725663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DA1B87-F268-4C61-A60B-83228B9E2267}" type="datetimeFigureOut">
              <a:rPr lang="en-US" smtClean="0"/>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AE9CAA-F35C-4FCE-8093-68C2F37D9C74}" type="slidenum">
              <a:rPr lang="en-US" smtClean="0"/>
              <a:t>‹#›</a:t>
            </a:fld>
            <a:endParaRPr lang="en-US"/>
          </a:p>
        </p:txBody>
      </p:sp>
    </p:spTree>
    <p:extLst>
      <p:ext uri="{BB962C8B-B14F-4D97-AF65-F5344CB8AC3E}">
        <p14:creationId xmlns:p14="http://schemas.microsoft.com/office/powerpoint/2010/main" val="4184238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DA1B87-F268-4C61-A60B-83228B9E2267}" type="datetimeFigureOut">
              <a:rPr lang="en-US" smtClean="0"/>
              <a:t>10/25/2017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AE9CAA-F35C-4FCE-8093-68C2F37D9C74}" type="slidenum">
              <a:rPr lang="en-US" smtClean="0"/>
              <a:t>‹#›</a:t>
            </a:fld>
            <a:endParaRPr lang="en-US"/>
          </a:p>
        </p:txBody>
      </p:sp>
    </p:spTree>
    <p:extLst>
      <p:ext uri="{BB962C8B-B14F-4D97-AF65-F5344CB8AC3E}">
        <p14:creationId xmlns:p14="http://schemas.microsoft.com/office/powerpoint/2010/main" val="34033117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hhs.gov/ocr/privacy/hipaa/understanding/coveredentities/research.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Record Retention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59360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HHS: 45 CFR 46.115(b)</a:t>
            </a:r>
            <a:endParaRPr lang="en-US" dirty="0"/>
          </a:p>
        </p:txBody>
      </p:sp>
      <p:sp>
        <p:nvSpPr>
          <p:cNvPr id="3" name="Content Placeholder 2"/>
          <p:cNvSpPr>
            <a:spLocks noGrp="1"/>
          </p:cNvSpPr>
          <p:nvPr>
            <p:ph idx="1"/>
          </p:nvPr>
        </p:nvSpPr>
        <p:spPr>
          <a:xfrm>
            <a:off x="457200" y="1295400"/>
            <a:ext cx="8229600" cy="4830763"/>
          </a:xfrm>
        </p:spPr>
        <p:txBody>
          <a:bodyPr>
            <a:noAutofit/>
          </a:bodyPr>
          <a:lstStyle/>
          <a:p>
            <a:r>
              <a:rPr lang="en-US" sz="1800" dirty="0" smtClean="0"/>
              <a:t>The HHS protection of human subjects regulations require institutions to retain records of IRB activities and certain other records frequently held by investigators for </a:t>
            </a:r>
            <a:r>
              <a:rPr lang="en-US" sz="1800" b="1" dirty="0" smtClean="0"/>
              <a:t>at least three years </a:t>
            </a:r>
            <a:r>
              <a:rPr lang="en-US" sz="1800" dirty="0" smtClean="0"/>
              <a:t>after completion of the research</a:t>
            </a:r>
          </a:p>
          <a:p>
            <a:r>
              <a:rPr lang="en-US" sz="1800" b="1" dirty="0" smtClean="0"/>
              <a:t>Documentation of the informed consent of the subjects </a:t>
            </a:r>
            <a:r>
              <a:rPr lang="en-US" sz="1800" dirty="0" smtClean="0"/>
              <a:t>- either the signed informed consent form or the short form and the written research summary - are records related to conducted research that are typically held by investigators </a:t>
            </a:r>
          </a:p>
          <a:p>
            <a:r>
              <a:rPr lang="en-US" sz="1800" dirty="0" smtClean="0"/>
              <a:t>Such records may be preserved in hardcopy, electronic or other media form and must be accessible for inspection and copying by authorized representatives of HHS at reasonable times and in a reasonable manner </a:t>
            </a:r>
          </a:p>
          <a:p>
            <a:r>
              <a:rPr lang="en-US" sz="1800" dirty="0" smtClean="0"/>
              <a:t>If investigators who have been designated to retain records on behalf of the institution leave that institution, the investigators and the institution should identify the successor responsible for maintaining those institutional records, either at the original institution or wherever the records are relocated,</a:t>
            </a:r>
          </a:p>
          <a:p>
            <a:r>
              <a:rPr lang="en-US" sz="1800" dirty="0" smtClean="0"/>
              <a:t> Other regulations or policies may apply to the retention of records, including study data.</a:t>
            </a:r>
          </a:p>
          <a:p>
            <a:pPr marL="457200" lvl="1" indent="0">
              <a:buNone/>
            </a:pPr>
            <a:r>
              <a:rPr lang="en-US" sz="1800" dirty="0" smtClean="0"/>
              <a:t>**May  be for a longer period of time</a:t>
            </a:r>
            <a:endParaRPr lang="en-US" sz="1800" dirty="0"/>
          </a:p>
        </p:txBody>
      </p:sp>
    </p:spTree>
    <p:extLst>
      <p:ext uri="{BB962C8B-B14F-4D97-AF65-F5344CB8AC3E}">
        <p14:creationId xmlns:p14="http://schemas.microsoft.com/office/powerpoint/2010/main" val="2172318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FDA</a:t>
            </a:r>
            <a:endParaRPr lang="en-US" dirty="0"/>
          </a:p>
        </p:txBody>
      </p:sp>
      <p:sp>
        <p:nvSpPr>
          <p:cNvPr id="3" name="Content Placeholder 2"/>
          <p:cNvSpPr>
            <a:spLocks noGrp="1"/>
          </p:cNvSpPr>
          <p:nvPr>
            <p:ph idx="1"/>
          </p:nvPr>
        </p:nvSpPr>
        <p:spPr>
          <a:xfrm>
            <a:off x="457200" y="1295400"/>
            <a:ext cx="8229600" cy="4830763"/>
          </a:xfrm>
        </p:spPr>
        <p:txBody>
          <a:bodyPr>
            <a:normAutofit fontScale="70000" lnSpcReduction="20000"/>
          </a:bodyPr>
          <a:lstStyle/>
          <a:p>
            <a:r>
              <a:rPr lang="en-US" b="1" dirty="0" smtClean="0"/>
              <a:t>21 CFR 312.62</a:t>
            </a:r>
            <a:r>
              <a:rPr lang="en-US" dirty="0" smtClean="0"/>
              <a:t>: For Investigational New Drug (IND) research, the FDA requires that sponsors and investigators retain “records and reports required by this part for </a:t>
            </a:r>
            <a:r>
              <a:rPr lang="en-US" b="1" dirty="0" smtClean="0"/>
              <a:t>2 years after a marketing application is approved for the drug</a:t>
            </a:r>
            <a:r>
              <a:rPr lang="en-US" dirty="0" smtClean="0"/>
              <a:t>; or if an application is not approved for drug, until 2 years after shipment and delivery of the drug for investigational use is discontinued and the FDA so notified.”</a:t>
            </a:r>
          </a:p>
          <a:p>
            <a:pPr lvl="1"/>
            <a:r>
              <a:rPr lang="en-US" dirty="0" smtClean="0"/>
              <a:t>Records of disposition of drug</a:t>
            </a:r>
          </a:p>
          <a:p>
            <a:pPr lvl="1"/>
            <a:r>
              <a:rPr lang="en-US" dirty="0" smtClean="0"/>
              <a:t>Case histories of the subjects</a:t>
            </a:r>
          </a:p>
          <a:p>
            <a:r>
              <a:rPr lang="en-US" b="1" dirty="0" smtClean="0"/>
              <a:t>21 CFR 812.140</a:t>
            </a:r>
            <a:r>
              <a:rPr lang="en-US" dirty="0" smtClean="0"/>
              <a:t>: For Investigational Device Exemption (IDE) research, the FDA requires the investigator or sponsor to maintain the records “</a:t>
            </a:r>
            <a:r>
              <a:rPr lang="en-US" b="1" dirty="0" smtClean="0"/>
              <a:t>for a period of 2 years </a:t>
            </a:r>
            <a:r>
              <a:rPr lang="en-US" dirty="0" smtClean="0"/>
              <a:t>after the latter of the following two dates: The date on which the investigation is terminated of completed, or the date that the records are no longer required for purposes of supporting a premarket approval application or a notice of completion of a product development protocol.”</a:t>
            </a:r>
            <a:endParaRPr lang="en-US" dirty="0"/>
          </a:p>
        </p:txBody>
      </p:sp>
    </p:spTree>
    <p:extLst>
      <p:ext uri="{BB962C8B-B14F-4D97-AF65-F5344CB8AC3E}">
        <p14:creationId xmlns:p14="http://schemas.microsoft.com/office/powerpoint/2010/main" val="1917019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HIPAA</a:t>
            </a:r>
            <a:r>
              <a:rPr lang="en-US" dirty="0" smtClean="0"/>
              <a:t>:</a:t>
            </a:r>
          </a:p>
          <a:p>
            <a:r>
              <a:rPr lang="en-US" dirty="0" smtClean="0"/>
              <a:t>Any research that involves collecting identifiable health information is subject to HIPAA requirements. These records must be retained for at least 6 years after the personal health information was disclosed.</a:t>
            </a:r>
          </a:p>
          <a:p>
            <a:r>
              <a:rPr lang="en-US" dirty="0" smtClean="0">
                <a:hlinkClick r:id="rId2"/>
              </a:rPr>
              <a:t>http://www.hhs.gov/ocr/privacy/hipaa/understanding/coveredentities/research.html</a:t>
            </a:r>
            <a:endParaRPr lang="en-US" dirty="0" smtClean="0"/>
          </a:p>
          <a:p>
            <a:endParaRPr lang="en-US" dirty="0" smtClean="0"/>
          </a:p>
          <a:p>
            <a:r>
              <a:rPr lang="en-US" b="1" dirty="0" smtClean="0"/>
              <a:t>Sponsor Requirements</a:t>
            </a:r>
          </a:p>
          <a:p>
            <a:endParaRPr lang="en-US" b="1" dirty="0" smtClean="0"/>
          </a:p>
          <a:p>
            <a:r>
              <a:rPr lang="en-US" b="1" dirty="0" smtClean="0"/>
              <a:t>Storage of Specimens/Date for Future Use</a:t>
            </a:r>
            <a:endParaRPr lang="en-US" b="1" dirty="0"/>
          </a:p>
        </p:txBody>
      </p:sp>
    </p:spTree>
    <p:extLst>
      <p:ext uri="{BB962C8B-B14F-4D97-AF65-F5344CB8AC3E}">
        <p14:creationId xmlns:p14="http://schemas.microsoft.com/office/powerpoint/2010/main" val="3837360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FDA Response on Archiving Records</a:t>
            </a:r>
            <a:endParaRPr lang="en-US" dirty="0"/>
          </a:p>
        </p:txBody>
      </p:sp>
      <p:sp>
        <p:nvSpPr>
          <p:cNvPr id="3" name="Content Placeholder 2"/>
          <p:cNvSpPr>
            <a:spLocks noGrp="1"/>
          </p:cNvSpPr>
          <p:nvPr>
            <p:ph idx="1"/>
          </p:nvPr>
        </p:nvSpPr>
        <p:spPr>
          <a:xfrm>
            <a:off x="457200" y="1143000"/>
            <a:ext cx="8229600" cy="5486400"/>
          </a:xfrm>
        </p:spPr>
        <p:txBody>
          <a:bodyPr>
            <a:noAutofit/>
          </a:bodyPr>
          <a:lstStyle/>
          <a:p>
            <a:r>
              <a:rPr lang="en-US" sz="2400" dirty="0" smtClean="0"/>
              <a:t>We are frequently asked if sites may archive records by converting paper documents into an electronic format--in essence, creating certified copies of source documents. </a:t>
            </a:r>
          </a:p>
          <a:p>
            <a:pPr marL="400050" lvl="1" indent="0">
              <a:buNone/>
            </a:pPr>
            <a:r>
              <a:rPr lang="en-US" sz="2400" dirty="0" smtClean="0"/>
              <a:t>-GCP Revision (ICH E6 R2) now defines “Certified Copy”</a:t>
            </a:r>
          </a:p>
          <a:p>
            <a:pPr marL="400050" lvl="1" indent="0">
              <a:buNone/>
            </a:pPr>
            <a:r>
              <a:rPr lang="en-US" sz="2400" dirty="0" smtClean="0"/>
              <a:t>-</a:t>
            </a:r>
            <a:r>
              <a:rPr lang="en-US" sz="2400" dirty="0" smtClean="0">
                <a:solidFill>
                  <a:srgbClr val="0070C0"/>
                </a:solidFill>
              </a:rPr>
              <a:t>A copy (irrespective of the type of media used) of the original record that has been verified (i.e., by a dated signature or by generation through a validated process) to have the same information, including data that describe the context, content, and structure, as the original.</a:t>
            </a:r>
          </a:p>
          <a:p>
            <a:r>
              <a:rPr lang="en-US" sz="2400" dirty="0" smtClean="0"/>
              <a:t>The use of certified copies as described above generally applies to situations where original records are copied to a different media for archiving purposes and the originals are destroyed. </a:t>
            </a:r>
          </a:p>
          <a:p>
            <a:endParaRPr lang="en-US" sz="1600" dirty="0"/>
          </a:p>
        </p:txBody>
      </p:sp>
    </p:spTree>
    <p:extLst>
      <p:ext uri="{BB962C8B-B14F-4D97-AF65-F5344CB8AC3E}">
        <p14:creationId xmlns:p14="http://schemas.microsoft.com/office/powerpoint/2010/main" val="1085889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FDA Response, cont.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However, if it is decided to have a certified copy substitute for the original, it would be desirable to have a "standard operating procedure" (SOP) describing how such copies would be made, verified, and documented.</a:t>
            </a:r>
          </a:p>
          <a:p>
            <a:r>
              <a:rPr lang="en-US" dirty="0" smtClean="0"/>
              <a:t>The person who certifies the copy as an accurate and complete representation of the original, having all of the same attributes and information should be the same person who actually made the copy from the original. Certification should be accomplished by having the person who makes the copy, sign or initial and date the copy to indicate it meets the requirements of a certified copy as described above. This should be described in the SOP and can be accomplished by initialing and dating each copy or by initialing and dating a document certifying copies in bulk. Whichever method is used the SOP should describe the procedure. (There are many ways to accomplish this, and the procedures described above are only suggested examples.)</a:t>
            </a:r>
          </a:p>
          <a:p>
            <a:endParaRPr lang="en-US" dirty="0"/>
          </a:p>
        </p:txBody>
      </p:sp>
    </p:spTree>
    <p:extLst>
      <p:ext uri="{BB962C8B-B14F-4D97-AF65-F5344CB8AC3E}">
        <p14:creationId xmlns:p14="http://schemas.microsoft.com/office/powerpoint/2010/main" val="9729150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708</Words>
  <Application>Microsoft Office PowerPoint</Application>
  <PresentationFormat>On-screen Show (4:3)</PresentationFormat>
  <Paragraphs>29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Record Retention</vt:lpstr>
      <vt:lpstr>HHS: 45 CFR 46.115(b)</vt:lpstr>
      <vt:lpstr>FDA</vt:lpstr>
      <vt:lpstr>Other</vt:lpstr>
      <vt:lpstr>FDA Response on Archiving Records</vt:lpstr>
      <vt:lpstr>FDA Response, cont.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Record Retention</dc:title>
  <dc:creator>Administrator</dc:creator>
  <cp:lastModifiedBy>Administrator</cp:lastModifiedBy>
  <cp:revision>10</cp:revision>
  <dcterms:created xsi:type="dcterms:W3CDTF">2017-10-25T20:25:48Z</dcterms:created>
  <dcterms:modified xsi:type="dcterms:W3CDTF">2017-10-25T21:31:01Z</dcterms:modified>
</cp:coreProperties>
</file>