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8" r:id="rId4"/>
    <p:sldId id="296" r:id="rId5"/>
    <p:sldId id="331" r:id="rId6"/>
    <p:sldId id="369" r:id="rId7"/>
    <p:sldId id="333" r:id="rId8"/>
    <p:sldId id="386" r:id="rId9"/>
    <p:sldId id="385" r:id="rId10"/>
    <p:sldId id="380" r:id="rId11"/>
    <p:sldId id="381" r:id="rId12"/>
    <p:sldId id="382" r:id="rId13"/>
    <p:sldId id="336" r:id="rId14"/>
    <p:sldId id="383" r:id="rId15"/>
    <p:sldId id="345" r:id="rId16"/>
    <p:sldId id="373" r:id="rId17"/>
    <p:sldId id="347" r:id="rId18"/>
    <p:sldId id="374" r:id="rId19"/>
    <p:sldId id="349" r:id="rId20"/>
    <p:sldId id="377" r:id="rId21"/>
    <p:sldId id="353" r:id="rId22"/>
    <p:sldId id="354" r:id="rId23"/>
    <p:sldId id="355" r:id="rId24"/>
    <p:sldId id="358" r:id="rId25"/>
    <p:sldId id="356" r:id="rId26"/>
    <p:sldId id="360" r:id="rId27"/>
    <p:sldId id="362" r:id="rId28"/>
    <p:sldId id="363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 Alker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6" autoAdjust="0"/>
    <p:restoredTop sz="94660"/>
  </p:normalViewPr>
  <p:slideViewPr>
    <p:cSldViewPr>
      <p:cViewPr varScale="1">
        <p:scale>
          <a:sx n="98" d="100"/>
          <a:sy n="98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18-64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8,412 Enrollees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65+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8,412 Enrollees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5708824"/>
        <c:axId val="-2138066376"/>
      </c:barChart>
      <c:catAx>
        <c:axId val="-213570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8066376"/>
        <c:crosses val="autoZero"/>
        <c:auto val="1"/>
        <c:lblAlgn val="ctr"/>
        <c:lblOffset val="100"/>
        <c:noMultiLvlLbl val="0"/>
      </c:catAx>
      <c:valAx>
        <c:axId val="-2138066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35708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99522483038677"/>
                  <c:y val="-0.0655014998125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87999554301"/>
                  <c:y val="0.0836564960629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Chose plans</c:v>
                </c:pt>
                <c:pt idx="1">
                  <c:v>Auto-assigned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0345486059525578"/>
          <c:y val="0.766396700412448"/>
          <c:w val="0.94029416134304"/>
          <c:h val="0.18149231346081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06338096627"/>
          <c:y val="0.0499722811442095"/>
          <c:w val="0.634518810148731"/>
          <c:h val="0.8433579770758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Community-Based Services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Enrolled in LTC Program</c:v>
                </c:pt>
                <c:pt idx="1">
                  <c:v>Waiting List: Community-Based LTC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42.0</c:v>
                </c:pt>
                <c:pt idx="1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Institutional Services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Enrolled in LTC Program</c:v>
                </c:pt>
                <c:pt idx="1">
                  <c:v>Waiting List: Community-Based LTC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1121304"/>
        <c:axId val="2120816472"/>
      </c:barChart>
      <c:catAx>
        <c:axId val="2121121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0816472"/>
        <c:crosses val="autoZero"/>
        <c:auto val="1"/>
        <c:lblAlgn val="ctr"/>
        <c:lblOffset val="100"/>
        <c:noMultiLvlLbl val="0"/>
      </c:catAx>
      <c:valAx>
        <c:axId val="2120816472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2121121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29A95-4BE6-B141-AD6A-AC59EE6B1652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CD0B4D-3572-CB49-B567-57361F79C0DA}">
      <dgm:prSet phldrT="[Text]"/>
      <dgm:spPr/>
      <dgm:t>
        <a:bodyPr/>
        <a:lstStyle/>
        <a:p>
          <a:r>
            <a:rPr lang="en-US" dirty="0" smtClean="0"/>
            <a:t>Medicaid LTC</a:t>
          </a:r>
          <a:endParaRPr lang="en-US" dirty="0"/>
        </a:p>
      </dgm:t>
    </dgm:pt>
    <dgm:pt modelId="{26D5353E-8926-1849-83C4-5B5E0AF135B9}" type="parTrans" cxnId="{47C902EE-8E31-AB46-BA08-1BC4F9125C5E}">
      <dgm:prSet/>
      <dgm:spPr/>
      <dgm:t>
        <a:bodyPr/>
        <a:lstStyle/>
        <a:p>
          <a:endParaRPr lang="en-US"/>
        </a:p>
      </dgm:t>
    </dgm:pt>
    <dgm:pt modelId="{ED49894C-F53F-104B-9FEC-B0E7EA4C7D45}" type="sibTrans" cxnId="{47C902EE-8E31-AB46-BA08-1BC4F9125C5E}">
      <dgm:prSet/>
      <dgm:spPr/>
      <dgm:t>
        <a:bodyPr/>
        <a:lstStyle/>
        <a:p>
          <a:endParaRPr lang="en-US"/>
        </a:p>
      </dgm:t>
    </dgm:pt>
    <dgm:pt modelId="{A401F1B5-0C37-0B42-80BD-D2FC4207455C}">
      <dgm:prSet phldrT="[Text]"/>
      <dgm:spPr/>
      <dgm:t>
        <a:bodyPr/>
        <a:lstStyle/>
        <a:p>
          <a:r>
            <a:rPr lang="en-US" dirty="0" smtClean="0"/>
            <a:t>Medicaid MMA</a:t>
          </a:r>
          <a:endParaRPr lang="en-US" dirty="0"/>
        </a:p>
      </dgm:t>
    </dgm:pt>
    <dgm:pt modelId="{3CCBCE46-C739-3845-B110-718663D79DC3}" type="parTrans" cxnId="{EF811197-32F4-4E4B-AEF4-F9C13FD4F3D6}">
      <dgm:prSet/>
      <dgm:spPr/>
      <dgm:t>
        <a:bodyPr/>
        <a:lstStyle/>
        <a:p>
          <a:endParaRPr lang="en-US"/>
        </a:p>
      </dgm:t>
    </dgm:pt>
    <dgm:pt modelId="{EA08D2B8-4D54-4A4A-A99F-4E9B96B18C36}" type="sibTrans" cxnId="{EF811197-32F4-4E4B-AEF4-F9C13FD4F3D6}">
      <dgm:prSet/>
      <dgm:spPr/>
      <dgm:t>
        <a:bodyPr/>
        <a:lstStyle/>
        <a:p>
          <a:endParaRPr lang="en-US"/>
        </a:p>
      </dgm:t>
    </dgm:pt>
    <dgm:pt modelId="{F9718952-A201-E14F-A62D-364EA6869951}">
      <dgm:prSet phldrT="[Text]"/>
      <dgm:spPr/>
      <dgm:t>
        <a:bodyPr/>
        <a:lstStyle/>
        <a:p>
          <a:r>
            <a:rPr lang="en-US" dirty="0" smtClean="0"/>
            <a:t>Medicare </a:t>
          </a:r>
        </a:p>
        <a:p>
          <a:r>
            <a:rPr lang="en-US" dirty="0" smtClean="0"/>
            <a:t>[95% of consumers]</a:t>
          </a:r>
          <a:endParaRPr lang="en-US" dirty="0"/>
        </a:p>
      </dgm:t>
    </dgm:pt>
    <dgm:pt modelId="{A36B1E82-54D3-1444-8A8F-04CDCEA55683}" type="parTrans" cxnId="{E8038469-2A11-A34B-AEDD-DAA329AAF65E}">
      <dgm:prSet/>
      <dgm:spPr/>
      <dgm:t>
        <a:bodyPr/>
        <a:lstStyle/>
        <a:p>
          <a:endParaRPr lang="en-US"/>
        </a:p>
      </dgm:t>
    </dgm:pt>
    <dgm:pt modelId="{FE14D754-7021-5240-9804-74BEE6C4B839}" type="sibTrans" cxnId="{E8038469-2A11-A34B-AEDD-DAA329AAF65E}">
      <dgm:prSet/>
      <dgm:spPr/>
      <dgm:t>
        <a:bodyPr/>
        <a:lstStyle/>
        <a:p>
          <a:endParaRPr lang="en-US"/>
        </a:p>
      </dgm:t>
    </dgm:pt>
    <dgm:pt modelId="{DF24331C-6365-C54A-8F7E-0C632B1DBBCA}">
      <dgm:prSet phldrT="[Text]"/>
      <dgm:spPr/>
      <dgm:t>
        <a:bodyPr/>
        <a:lstStyle/>
        <a:p>
          <a:r>
            <a:rPr lang="en-US" dirty="0" smtClean="0"/>
            <a:t>LTC Consumer</a:t>
          </a:r>
          <a:endParaRPr lang="en-US" dirty="0"/>
        </a:p>
      </dgm:t>
    </dgm:pt>
    <dgm:pt modelId="{CC8239D6-8BF6-7D4D-9C95-D8DC372C3D6D}" type="sibTrans" cxnId="{4C5747FE-AEBD-634E-BD0E-0FC38F5B3474}">
      <dgm:prSet/>
      <dgm:spPr/>
      <dgm:t>
        <a:bodyPr/>
        <a:lstStyle/>
        <a:p>
          <a:endParaRPr lang="en-US"/>
        </a:p>
      </dgm:t>
    </dgm:pt>
    <dgm:pt modelId="{FDA742E1-4305-D547-8258-E82A1C5CABB3}" type="parTrans" cxnId="{4C5747FE-AEBD-634E-BD0E-0FC38F5B3474}">
      <dgm:prSet/>
      <dgm:spPr/>
      <dgm:t>
        <a:bodyPr/>
        <a:lstStyle/>
        <a:p>
          <a:endParaRPr lang="en-US"/>
        </a:p>
      </dgm:t>
    </dgm:pt>
    <dgm:pt modelId="{E3389DDD-0675-574E-A72D-8F24BF75B892}" type="pres">
      <dgm:prSet presAssocID="{E3929A95-4BE6-B141-AD6A-AC59EE6B16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346E0C-A2DF-E240-8D4A-8CBC13D10FF7}" type="pres">
      <dgm:prSet presAssocID="{DF24331C-6365-C54A-8F7E-0C632B1DBBCA}" presName="hierRoot1" presStyleCnt="0">
        <dgm:presLayoutVars>
          <dgm:hierBranch val="init"/>
        </dgm:presLayoutVars>
      </dgm:prSet>
      <dgm:spPr/>
    </dgm:pt>
    <dgm:pt modelId="{D2182DA2-289A-C54E-859E-98992C10654D}" type="pres">
      <dgm:prSet presAssocID="{DF24331C-6365-C54A-8F7E-0C632B1DBBCA}" presName="rootComposite1" presStyleCnt="0"/>
      <dgm:spPr/>
    </dgm:pt>
    <dgm:pt modelId="{FCE51DCA-BBAC-ED49-AF3F-5F714E1FBC83}" type="pres">
      <dgm:prSet presAssocID="{DF24331C-6365-C54A-8F7E-0C632B1DBBCA}" presName="rootText1" presStyleLbl="node0" presStyleIdx="0" presStyleCnt="1" custFlipHor="1" custScaleX="102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E1A55-C26D-B643-99CB-9DF6C74A28FB}" type="pres">
      <dgm:prSet presAssocID="{DF24331C-6365-C54A-8F7E-0C632B1DBBC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38AE26-2496-9F49-BA93-FE8E202D7897}" type="pres">
      <dgm:prSet presAssocID="{DF24331C-6365-C54A-8F7E-0C632B1DBBCA}" presName="hierChild2" presStyleCnt="0"/>
      <dgm:spPr/>
    </dgm:pt>
    <dgm:pt modelId="{47BA47EB-A945-4F4E-8EB2-FFC79468676B}" type="pres">
      <dgm:prSet presAssocID="{26D5353E-8926-1849-83C4-5B5E0AF135B9}" presName="Name64" presStyleLbl="parChTrans1D2" presStyleIdx="0" presStyleCnt="3"/>
      <dgm:spPr/>
      <dgm:t>
        <a:bodyPr/>
        <a:lstStyle/>
        <a:p>
          <a:endParaRPr lang="en-US"/>
        </a:p>
      </dgm:t>
    </dgm:pt>
    <dgm:pt modelId="{45520935-4842-0845-AF52-5EEEE7353F7A}" type="pres">
      <dgm:prSet presAssocID="{F6CD0B4D-3572-CB49-B567-57361F79C0DA}" presName="hierRoot2" presStyleCnt="0">
        <dgm:presLayoutVars>
          <dgm:hierBranch val="init"/>
        </dgm:presLayoutVars>
      </dgm:prSet>
      <dgm:spPr/>
    </dgm:pt>
    <dgm:pt modelId="{411D3F2E-05B2-1C4E-9B36-6F2EA5894A94}" type="pres">
      <dgm:prSet presAssocID="{F6CD0B4D-3572-CB49-B567-57361F79C0DA}" presName="rootComposite" presStyleCnt="0"/>
      <dgm:spPr/>
    </dgm:pt>
    <dgm:pt modelId="{80EF13E3-7F5E-914E-A908-6A45AF66C83D}" type="pres">
      <dgm:prSet presAssocID="{F6CD0B4D-3572-CB49-B567-57361F79C0D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9E667A-20D4-C34D-A322-6901C0468EF9}" type="pres">
      <dgm:prSet presAssocID="{F6CD0B4D-3572-CB49-B567-57361F79C0DA}" presName="rootConnector" presStyleLbl="node2" presStyleIdx="0" presStyleCnt="3"/>
      <dgm:spPr/>
      <dgm:t>
        <a:bodyPr/>
        <a:lstStyle/>
        <a:p>
          <a:endParaRPr lang="en-US"/>
        </a:p>
      </dgm:t>
    </dgm:pt>
    <dgm:pt modelId="{B087DB30-CFD0-A245-8DFC-1D7DF7A6F2A7}" type="pres">
      <dgm:prSet presAssocID="{F6CD0B4D-3572-CB49-B567-57361F79C0DA}" presName="hierChild4" presStyleCnt="0"/>
      <dgm:spPr/>
    </dgm:pt>
    <dgm:pt modelId="{9859FA2B-82A4-424C-88D9-017C5754E045}" type="pres">
      <dgm:prSet presAssocID="{F6CD0B4D-3572-CB49-B567-57361F79C0DA}" presName="hierChild5" presStyleCnt="0"/>
      <dgm:spPr/>
    </dgm:pt>
    <dgm:pt modelId="{2756219F-E7D0-6F48-81D0-40A97EAF9602}" type="pres">
      <dgm:prSet presAssocID="{3CCBCE46-C739-3845-B110-718663D79DC3}" presName="Name64" presStyleLbl="parChTrans1D2" presStyleIdx="1" presStyleCnt="3"/>
      <dgm:spPr/>
      <dgm:t>
        <a:bodyPr/>
        <a:lstStyle/>
        <a:p>
          <a:endParaRPr lang="en-US"/>
        </a:p>
      </dgm:t>
    </dgm:pt>
    <dgm:pt modelId="{B93FE2A1-67C2-8843-B3EB-2661D53CA205}" type="pres">
      <dgm:prSet presAssocID="{A401F1B5-0C37-0B42-80BD-D2FC4207455C}" presName="hierRoot2" presStyleCnt="0">
        <dgm:presLayoutVars>
          <dgm:hierBranch val="init"/>
        </dgm:presLayoutVars>
      </dgm:prSet>
      <dgm:spPr/>
    </dgm:pt>
    <dgm:pt modelId="{502F352F-4790-8848-BD61-D742B221F7DF}" type="pres">
      <dgm:prSet presAssocID="{A401F1B5-0C37-0B42-80BD-D2FC4207455C}" presName="rootComposite" presStyleCnt="0"/>
      <dgm:spPr/>
    </dgm:pt>
    <dgm:pt modelId="{6B33AA25-93A8-9547-801F-E433EFB50DFE}" type="pres">
      <dgm:prSet presAssocID="{A401F1B5-0C37-0B42-80BD-D2FC4207455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EEE50-04E2-C546-A97A-9CA1517285AC}" type="pres">
      <dgm:prSet presAssocID="{A401F1B5-0C37-0B42-80BD-D2FC4207455C}" presName="rootConnector" presStyleLbl="node2" presStyleIdx="1" presStyleCnt="3"/>
      <dgm:spPr/>
      <dgm:t>
        <a:bodyPr/>
        <a:lstStyle/>
        <a:p>
          <a:endParaRPr lang="en-US"/>
        </a:p>
      </dgm:t>
    </dgm:pt>
    <dgm:pt modelId="{85E1BCC5-A686-9B44-9B4A-6477090C68C0}" type="pres">
      <dgm:prSet presAssocID="{A401F1B5-0C37-0B42-80BD-D2FC4207455C}" presName="hierChild4" presStyleCnt="0"/>
      <dgm:spPr/>
    </dgm:pt>
    <dgm:pt modelId="{9909BF5F-0581-D540-B39A-A299931FC8BC}" type="pres">
      <dgm:prSet presAssocID="{A401F1B5-0C37-0B42-80BD-D2FC4207455C}" presName="hierChild5" presStyleCnt="0"/>
      <dgm:spPr/>
    </dgm:pt>
    <dgm:pt modelId="{2ECF7F70-1C69-534E-A053-383D6BD14013}" type="pres">
      <dgm:prSet presAssocID="{A36B1E82-54D3-1444-8A8F-04CDCEA55683}" presName="Name64" presStyleLbl="parChTrans1D2" presStyleIdx="2" presStyleCnt="3"/>
      <dgm:spPr/>
      <dgm:t>
        <a:bodyPr/>
        <a:lstStyle/>
        <a:p>
          <a:endParaRPr lang="en-US"/>
        </a:p>
      </dgm:t>
    </dgm:pt>
    <dgm:pt modelId="{808B2E4E-4B09-9547-9623-8D9ECC0EC5F1}" type="pres">
      <dgm:prSet presAssocID="{F9718952-A201-E14F-A62D-364EA6869951}" presName="hierRoot2" presStyleCnt="0">
        <dgm:presLayoutVars>
          <dgm:hierBranch val="init"/>
        </dgm:presLayoutVars>
      </dgm:prSet>
      <dgm:spPr/>
    </dgm:pt>
    <dgm:pt modelId="{297DCD7E-FE3C-CE44-9F1A-73C8E087BA66}" type="pres">
      <dgm:prSet presAssocID="{F9718952-A201-E14F-A62D-364EA6869951}" presName="rootComposite" presStyleCnt="0"/>
      <dgm:spPr/>
    </dgm:pt>
    <dgm:pt modelId="{E0656558-74CA-3840-85BF-F2D468057BDA}" type="pres">
      <dgm:prSet presAssocID="{F9718952-A201-E14F-A62D-364EA68699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EC72B-3665-AB42-BAE7-C1CBD6ABB92D}" type="pres">
      <dgm:prSet presAssocID="{F9718952-A201-E14F-A62D-364EA6869951}" presName="rootConnector" presStyleLbl="node2" presStyleIdx="2" presStyleCnt="3"/>
      <dgm:spPr/>
      <dgm:t>
        <a:bodyPr/>
        <a:lstStyle/>
        <a:p>
          <a:endParaRPr lang="en-US"/>
        </a:p>
      </dgm:t>
    </dgm:pt>
    <dgm:pt modelId="{D5A0DE08-02BF-6443-A498-D96F29A798E5}" type="pres">
      <dgm:prSet presAssocID="{F9718952-A201-E14F-A62D-364EA6869951}" presName="hierChild4" presStyleCnt="0"/>
      <dgm:spPr/>
    </dgm:pt>
    <dgm:pt modelId="{DF651DE9-D5CA-3F4E-B691-F16AA8393F7E}" type="pres">
      <dgm:prSet presAssocID="{F9718952-A201-E14F-A62D-364EA6869951}" presName="hierChild5" presStyleCnt="0"/>
      <dgm:spPr/>
    </dgm:pt>
    <dgm:pt modelId="{B8A8AFDA-68DA-594A-B4A8-CF37A5E015BF}" type="pres">
      <dgm:prSet presAssocID="{DF24331C-6365-C54A-8F7E-0C632B1DBBCA}" presName="hierChild3" presStyleCnt="0"/>
      <dgm:spPr/>
    </dgm:pt>
  </dgm:ptLst>
  <dgm:cxnLst>
    <dgm:cxn modelId="{2292FC3F-3E9A-ED49-905A-FAFF92C7615A}" type="presOf" srcId="{A401F1B5-0C37-0B42-80BD-D2FC4207455C}" destId="{D28EEE50-04E2-C546-A97A-9CA1517285AC}" srcOrd="1" destOrd="0" presId="urn:microsoft.com/office/officeart/2009/3/layout/HorizontalOrganizationChart"/>
    <dgm:cxn modelId="{29AEF221-AD00-5F4E-8BDE-DCEBF0A9C70D}" type="presOf" srcId="{3CCBCE46-C739-3845-B110-718663D79DC3}" destId="{2756219F-E7D0-6F48-81D0-40A97EAF9602}" srcOrd="0" destOrd="0" presId="urn:microsoft.com/office/officeart/2009/3/layout/HorizontalOrganizationChart"/>
    <dgm:cxn modelId="{06798CF1-5B50-DF44-B39E-AFFE7CA601D2}" type="presOf" srcId="{E3929A95-4BE6-B141-AD6A-AC59EE6B1652}" destId="{E3389DDD-0675-574E-A72D-8F24BF75B892}" srcOrd="0" destOrd="0" presId="urn:microsoft.com/office/officeart/2009/3/layout/HorizontalOrganizationChart"/>
    <dgm:cxn modelId="{EF811197-32F4-4E4B-AEF4-F9C13FD4F3D6}" srcId="{DF24331C-6365-C54A-8F7E-0C632B1DBBCA}" destId="{A401F1B5-0C37-0B42-80BD-D2FC4207455C}" srcOrd="1" destOrd="0" parTransId="{3CCBCE46-C739-3845-B110-718663D79DC3}" sibTransId="{EA08D2B8-4D54-4A4A-A99F-4E9B96B18C36}"/>
    <dgm:cxn modelId="{47ED25DE-FC73-F144-B0F9-431F6C6C0C52}" type="presOf" srcId="{F9718952-A201-E14F-A62D-364EA6869951}" destId="{E0656558-74CA-3840-85BF-F2D468057BDA}" srcOrd="0" destOrd="0" presId="urn:microsoft.com/office/officeart/2009/3/layout/HorizontalOrganizationChart"/>
    <dgm:cxn modelId="{E8038469-2A11-A34B-AEDD-DAA329AAF65E}" srcId="{DF24331C-6365-C54A-8F7E-0C632B1DBBCA}" destId="{F9718952-A201-E14F-A62D-364EA6869951}" srcOrd="2" destOrd="0" parTransId="{A36B1E82-54D3-1444-8A8F-04CDCEA55683}" sibTransId="{FE14D754-7021-5240-9804-74BEE6C4B839}"/>
    <dgm:cxn modelId="{60756153-6E88-2748-8BD7-4C470FEB0C22}" type="presOf" srcId="{A401F1B5-0C37-0B42-80BD-D2FC4207455C}" destId="{6B33AA25-93A8-9547-801F-E433EFB50DFE}" srcOrd="0" destOrd="0" presId="urn:microsoft.com/office/officeart/2009/3/layout/HorizontalOrganizationChart"/>
    <dgm:cxn modelId="{C45135FF-7D34-A141-8D78-37612974958F}" type="presOf" srcId="{F9718952-A201-E14F-A62D-364EA6869951}" destId="{1FDEC72B-3665-AB42-BAE7-C1CBD6ABB92D}" srcOrd="1" destOrd="0" presId="urn:microsoft.com/office/officeart/2009/3/layout/HorizontalOrganizationChart"/>
    <dgm:cxn modelId="{4C5747FE-AEBD-634E-BD0E-0FC38F5B3474}" srcId="{E3929A95-4BE6-B141-AD6A-AC59EE6B1652}" destId="{DF24331C-6365-C54A-8F7E-0C632B1DBBCA}" srcOrd="0" destOrd="0" parTransId="{FDA742E1-4305-D547-8258-E82A1C5CABB3}" sibTransId="{CC8239D6-8BF6-7D4D-9C95-D8DC372C3D6D}"/>
    <dgm:cxn modelId="{9701457A-D81D-A348-8CFD-C97C5E8B636D}" type="presOf" srcId="{DF24331C-6365-C54A-8F7E-0C632B1DBBCA}" destId="{FCE51DCA-BBAC-ED49-AF3F-5F714E1FBC83}" srcOrd="0" destOrd="0" presId="urn:microsoft.com/office/officeart/2009/3/layout/HorizontalOrganizationChart"/>
    <dgm:cxn modelId="{A233A0ED-E6A2-7245-9A59-42C788F3A063}" type="presOf" srcId="{DF24331C-6365-C54A-8F7E-0C632B1DBBCA}" destId="{29BE1A55-C26D-B643-99CB-9DF6C74A28FB}" srcOrd="1" destOrd="0" presId="urn:microsoft.com/office/officeart/2009/3/layout/HorizontalOrganizationChart"/>
    <dgm:cxn modelId="{6997AE39-8EE3-BA47-B1AE-CA507DB02020}" type="presOf" srcId="{A36B1E82-54D3-1444-8A8F-04CDCEA55683}" destId="{2ECF7F70-1C69-534E-A053-383D6BD14013}" srcOrd="0" destOrd="0" presId="urn:microsoft.com/office/officeart/2009/3/layout/HorizontalOrganizationChart"/>
    <dgm:cxn modelId="{70DD99E3-419E-A242-8699-A740E3D42CDE}" type="presOf" srcId="{F6CD0B4D-3572-CB49-B567-57361F79C0DA}" destId="{689E667A-20D4-C34D-A322-6901C0468EF9}" srcOrd="1" destOrd="0" presId="urn:microsoft.com/office/officeart/2009/3/layout/HorizontalOrganizationChart"/>
    <dgm:cxn modelId="{47C902EE-8E31-AB46-BA08-1BC4F9125C5E}" srcId="{DF24331C-6365-C54A-8F7E-0C632B1DBBCA}" destId="{F6CD0B4D-3572-CB49-B567-57361F79C0DA}" srcOrd="0" destOrd="0" parTransId="{26D5353E-8926-1849-83C4-5B5E0AF135B9}" sibTransId="{ED49894C-F53F-104B-9FEC-B0E7EA4C7D45}"/>
    <dgm:cxn modelId="{DAF5F835-5762-104D-B732-DA0A653E91D5}" type="presOf" srcId="{F6CD0B4D-3572-CB49-B567-57361F79C0DA}" destId="{80EF13E3-7F5E-914E-A908-6A45AF66C83D}" srcOrd="0" destOrd="0" presId="urn:microsoft.com/office/officeart/2009/3/layout/HorizontalOrganizationChart"/>
    <dgm:cxn modelId="{08AA9A23-7F37-4841-9662-4C5E430F21D3}" type="presOf" srcId="{26D5353E-8926-1849-83C4-5B5E0AF135B9}" destId="{47BA47EB-A945-4F4E-8EB2-FFC79468676B}" srcOrd="0" destOrd="0" presId="urn:microsoft.com/office/officeart/2009/3/layout/HorizontalOrganizationChart"/>
    <dgm:cxn modelId="{5BB5C872-47D8-AF43-9189-57DBC2D20DF0}" type="presParOf" srcId="{E3389DDD-0675-574E-A72D-8F24BF75B892}" destId="{2E346E0C-A2DF-E240-8D4A-8CBC13D10FF7}" srcOrd="0" destOrd="0" presId="urn:microsoft.com/office/officeart/2009/3/layout/HorizontalOrganizationChart"/>
    <dgm:cxn modelId="{F0C38B1D-1554-864F-9D51-629A318D43FA}" type="presParOf" srcId="{2E346E0C-A2DF-E240-8D4A-8CBC13D10FF7}" destId="{D2182DA2-289A-C54E-859E-98992C10654D}" srcOrd="0" destOrd="0" presId="urn:microsoft.com/office/officeart/2009/3/layout/HorizontalOrganizationChart"/>
    <dgm:cxn modelId="{F4F437AE-B901-0D4B-8DB8-4F5188F7813E}" type="presParOf" srcId="{D2182DA2-289A-C54E-859E-98992C10654D}" destId="{FCE51DCA-BBAC-ED49-AF3F-5F714E1FBC83}" srcOrd="0" destOrd="0" presId="urn:microsoft.com/office/officeart/2009/3/layout/HorizontalOrganizationChart"/>
    <dgm:cxn modelId="{87D1F403-02E1-1B45-B1B5-65863BB71673}" type="presParOf" srcId="{D2182DA2-289A-C54E-859E-98992C10654D}" destId="{29BE1A55-C26D-B643-99CB-9DF6C74A28FB}" srcOrd="1" destOrd="0" presId="urn:microsoft.com/office/officeart/2009/3/layout/HorizontalOrganizationChart"/>
    <dgm:cxn modelId="{6F799F29-4F50-6742-B125-0BEF3890F11F}" type="presParOf" srcId="{2E346E0C-A2DF-E240-8D4A-8CBC13D10FF7}" destId="{8338AE26-2496-9F49-BA93-FE8E202D7897}" srcOrd="1" destOrd="0" presId="urn:microsoft.com/office/officeart/2009/3/layout/HorizontalOrganizationChart"/>
    <dgm:cxn modelId="{A6F4D98E-F2FC-2740-BEC3-3588F72D1F40}" type="presParOf" srcId="{8338AE26-2496-9F49-BA93-FE8E202D7897}" destId="{47BA47EB-A945-4F4E-8EB2-FFC79468676B}" srcOrd="0" destOrd="0" presId="urn:microsoft.com/office/officeart/2009/3/layout/HorizontalOrganizationChart"/>
    <dgm:cxn modelId="{7F25360E-0A4F-8E42-AE09-9A3F62679BED}" type="presParOf" srcId="{8338AE26-2496-9F49-BA93-FE8E202D7897}" destId="{45520935-4842-0845-AF52-5EEEE7353F7A}" srcOrd="1" destOrd="0" presId="urn:microsoft.com/office/officeart/2009/3/layout/HorizontalOrganizationChart"/>
    <dgm:cxn modelId="{EFDAA59A-CE47-684E-B9CE-68945B8675C3}" type="presParOf" srcId="{45520935-4842-0845-AF52-5EEEE7353F7A}" destId="{411D3F2E-05B2-1C4E-9B36-6F2EA5894A94}" srcOrd="0" destOrd="0" presId="urn:microsoft.com/office/officeart/2009/3/layout/HorizontalOrganizationChart"/>
    <dgm:cxn modelId="{C7BF5257-F811-E642-ADF5-70BD4F9C4574}" type="presParOf" srcId="{411D3F2E-05B2-1C4E-9B36-6F2EA5894A94}" destId="{80EF13E3-7F5E-914E-A908-6A45AF66C83D}" srcOrd="0" destOrd="0" presId="urn:microsoft.com/office/officeart/2009/3/layout/HorizontalOrganizationChart"/>
    <dgm:cxn modelId="{7B73CAA0-4AEF-AB43-97FB-6B2A31F77180}" type="presParOf" srcId="{411D3F2E-05B2-1C4E-9B36-6F2EA5894A94}" destId="{689E667A-20D4-C34D-A322-6901C0468EF9}" srcOrd="1" destOrd="0" presId="urn:microsoft.com/office/officeart/2009/3/layout/HorizontalOrganizationChart"/>
    <dgm:cxn modelId="{7448519A-026C-7347-917B-494100D9BC0C}" type="presParOf" srcId="{45520935-4842-0845-AF52-5EEEE7353F7A}" destId="{B087DB30-CFD0-A245-8DFC-1D7DF7A6F2A7}" srcOrd="1" destOrd="0" presId="urn:microsoft.com/office/officeart/2009/3/layout/HorizontalOrganizationChart"/>
    <dgm:cxn modelId="{93EE0F73-4189-274C-83AC-BC344EBC2647}" type="presParOf" srcId="{45520935-4842-0845-AF52-5EEEE7353F7A}" destId="{9859FA2B-82A4-424C-88D9-017C5754E045}" srcOrd="2" destOrd="0" presId="urn:microsoft.com/office/officeart/2009/3/layout/HorizontalOrganizationChart"/>
    <dgm:cxn modelId="{E14FD5E7-74F7-9A46-8ECA-5DF86A4BB3B9}" type="presParOf" srcId="{8338AE26-2496-9F49-BA93-FE8E202D7897}" destId="{2756219F-E7D0-6F48-81D0-40A97EAF9602}" srcOrd="2" destOrd="0" presId="urn:microsoft.com/office/officeart/2009/3/layout/HorizontalOrganizationChart"/>
    <dgm:cxn modelId="{19EF1169-45EC-0240-808F-CF0577640394}" type="presParOf" srcId="{8338AE26-2496-9F49-BA93-FE8E202D7897}" destId="{B93FE2A1-67C2-8843-B3EB-2661D53CA205}" srcOrd="3" destOrd="0" presId="urn:microsoft.com/office/officeart/2009/3/layout/HorizontalOrganizationChart"/>
    <dgm:cxn modelId="{16EAB668-5597-6544-AC73-44BECBE35192}" type="presParOf" srcId="{B93FE2A1-67C2-8843-B3EB-2661D53CA205}" destId="{502F352F-4790-8848-BD61-D742B221F7DF}" srcOrd="0" destOrd="0" presId="urn:microsoft.com/office/officeart/2009/3/layout/HorizontalOrganizationChart"/>
    <dgm:cxn modelId="{F334EB96-907E-3B4B-B796-38BEAAC3D85B}" type="presParOf" srcId="{502F352F-4790-8848-BD61-D742B221F7DF}" destId="{6B33AA25-93A8-9547-801F-E433EFB50DFE}" srcOrd="0" destOrd="0" presId="urn:microsoft.com/office/officeart/2009/3/layout/HorizontalOrganizationChart"/>
    <dgm:cxn modelId="{2808489B-1F7C-FB4D-8DDA-FCFE48BC9C54}" type="presParOf" srcId="{502F352F-4790-8848-BD61-D742B221F7DF}" destId="{D28EEE50-04E2-C546-A97A-9CA1517285AC}" srcOrd="1" destOrd="0" presId="urn:microsoft.com/office/officeart/2009/3/layout/HorizontalOrganizationChart"/>
    <dgm:cxn modelId="{7A7375D4-1818-C442-B3A3-1DB6DC11E224}" type="presParOf" srcId="{B93FE2A1-67C2-8843-B3EB-2661D53CA205}" destId="{85E1BCC5-A686-9B44-9B4A-6477090C68C0}" srcOrd="1" destOrd="0" presId="urn:microsoft.com/office/officeart/2009/3/layout/HorizontalOrganizationChart"/>
    <dgm:cxn modelId="{AB10A9F4-9607-C04F-93F9-FC0D3ADFA40F}" type="presParOf" srcId="{B93FE2A1-67C2-8843-B3EB-2661D53CA205}" destId="{9909BF5F-0581-D540-B39A-A299931FC8BC}" srcOrd="2" destOrd="0" presId="urn:microsoft.com/office/officeart/2009/3/layout/HorizontalOrganizationChart"/>
    <dgm:cxn modelId="{26326D2D-A035-0540-99A2-AB481D4FDF9A}" type="presParOf" srcId="{8338AE26-2496-9F49-BA93-FE8E202D7897}" destId="{2ECF7F70-1C69-534E-A053-383D6BD14013}" srcOrd="4" destOrd="0" presId="urn:microsoft.com/office/officeart/2009/3/layout/HorizontalOrganizationChart"/>
    <dgm:cxn modelId="{C4F9CA78-E1DE-D840-A559-9CBE598E459B}" type="presParOf" srcId="{8338AE26-2496-9F49-BA93-FE8E202D7897}" destId="{808B2E4E-4B09-9547-9623-8D9ECC0EC5F1}" srcOrd="5" destOrd="0" presId="urn:microsoft.com/office/officeart/2009/3/layout/HorizontalOrganizationChart"/>
    <dgm:cxn modelId="{919F4E7A-F14F-D646-9C96-57967E11EAC6}" type="presParOf" srcId="{808B2E4E-4B09-9547-9623-8D9ECC0EC5F1}" destId="{297DCD7E-FE3C-CE44-9F1A-73C8E087BA66}" srcOrd="0" destOrd="0" presId="urn:microsoft.com/office/officeart/2009/3/layout/HorizontalOrganizationChart"/>
    <dgm:cxn modelId="{ED961063-862B-8E40-A7A0-3E39E8648D40}" type="presParOf" srcId="{297DCD7E-FE3C-CE44-9F1A-73C8E087BA66}" destId="{E0656558-74CA-3840-85BF-F2D468057BDA}" srcOrd="0" destOrd="0" presId="urn:microsoft.com/office/officeart/2009/3/layout/HorizontalOrganizationChart"/>
    <dgm:cxn modelId="{ABBFBF65-C1D0-6143-80CA-E840107E3570}" type="presParOf" srcId="{297DCD7E-FE3C-CE44-9F1A-73C8E087BA66}" destId="{1FDEC72B-3665-AB42-BAE7-C1CBD6ABB92D}" srcOrd="1" destOrd="0" presId="urn:microsoft.com/office/officeart/2009/3/layout/HorizontalOrganizationChart"/>
    <dgm:cxn modelId="{7108BAA9-CE14-824F-B6AE-5D8EE0C4D71E}" type="presParOf" srcId="{808B2E4E-4B09-9547-9623-8D9ECC0EC5F1}" destId="{D5A0DE08-02BF-6443-A498-D96F29A798E5}" srcOrd="1" destOrd="0" presId="urn:microsoft.com/office/officeart/2009/3/layout/HorizontalOrganizationChart"/>
    <dgm:cxn modelId="{D1131221-73D2-334A-839A-95AC0B1AE0EF}" type="presParOf" srcId="{808B2E4E-4B09-9547-9623-8D9ECC0EC5F1}" destId="{DF651DE9-D5CA-3F4E-B691-F16AA8393F7E}" srcOrd="2" destOrd="0" presId="urn:microsoft.com/office/officeart/2009/3/layout/HorizontalOrganizationChart"/>
    <dgm:cxn modelId="{CD7DF2AC-F671-494A-AC26-17A1E4913FA6}" type="presParOf" srcId="{2E346E0C-A2DF-E240-8D4A-8CBC13D10FF7}" destId="{B8A8AFDA-68DA-594A-B4A8-CF37A5E015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814E1-23F2-CC46-81A5-43D1CBA51C79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F5FB5-FCCC-8041-819D-4DC0DD7BAE7F}">
      <dgm:prSet phldrT="[Text]"/>
      <dgm:spPr/>
      <dgm:t>
        <a:bodyPr/>
        <a:lstStyle/>
        <a:p>
          <a:r>
            <a:rPr lang="en-US" dirty="0" smtClean="0"/>
            <a:t>Medicaid LTC plan</a:t>
          </a:r>
          <a:endParaRPr lang="en-US" dirty="0"/>
        </a:p>
      </dgm:t>
    </dgm:pt>
    <dgm:pt modelId="{D87CCB7D-5D80-A546-970D-A7793971420B}" type="parTrans" cxnId="{4E8F682A-A976-5F49-89C1-0222790F1849}">
      <dgm:prSet/>
      <dgm:spPr/>
      <dgm:t>
        <a:bodyPr/>
        <a:lstStyle/>
        <a:p>
          <a:endParaRPr lang="en-US"/>
        </a:p>
      </dgm:t>
    </dgm:pt>
    <dgm:pt modelId="{A5072F50-B8B7-FD41-B13C-B86E43137667}" type="sibTrans" cxnId="{4E8F682A-A976-5F49-89C1-0222790F1849}">
      <dgm:prSet/>
      <dgm:spPr/>
      <dgm:t>
        <a:bodyPr/>
        <a:lstStyle/>
        <a:p>
          <a:endParaRPr lang="en-US"/>
        </a:p>
      </dgm:t>
    </dgm:pt>
    <dgm:pt modelId="{87294B9B-224B-B541-84F2-B877122D3D22}">
      <dgm:prSet phldrT="[Text]"/>
      <dgm:spPr/>
      <dgm:t>
        <a:bodyPr/>
        <a:lstStyle/>
        <a:p>
          <a:r>
            <a:rPr lang="en-US" dirty="0" smtClean="0"/>
            <a:t>Medicaid MMA plan</a:t>
          </a:r>
          <a:endParaRPr lang="en-US" dirty="0"/>
        </a:p>
      </dgm:t>
    </dgm:pt>
    <dgm:pt modelId="{10F92437-C64F-4244-85BD-5DF814D9004F}" type="parTrans" cxnId="{ACE8182D-51AA-2447-97A0-E98EE72FD352}">
      <dgm:prSet/>
      <dgm:spPr/>
      <dgm:t>
        <a:bodyPr/>
        <a:lstStyle/>
        <a:p>
          <a:endParaRPr lang="en-US"/>
        </a:p>
      </dgm:t>
    </dgm:pt>
    <dgm:pt modelId="{EA05620F-C2FD-CE4D-929F-5A3809C6777C}" type="sibTrans" cxnId="{ACE8182D-51AA-2447-97A0-E98EE72FD352}">
      <dgm:prSet/>
      <dgm:spPr/>
      <dgm:t>
        <a:bodyPr/>
        <a:lstStyle/>
        <a:p>
          <a:endParaRPr lang="en-US"/>
        </a:p>
      </dgm:t>
    </dgm:pt>
    <dgm:pt modelId="{9376F4F9-B24B-6E43-9919-934A968CEC90}">
      <dgm:prSet phldrT="[Text]"/>
      <dgm:spPr/>
      <dgm:t>
        <a:bodyPr/>
        <a:lstStyle/>
        <a:p>
          <a:r>
            <a:rPr lang="en-US" dirty="0" smtClean="0"/>
            <a:t>Medicare plan</a:t>
          </a:r>
        </a:p>
        <a:p>
          <a:r>
            <a:rPr lang="en-US" dirty="0" smtClean="0"/>
            <a:t>[or fee-for-service]</a:t>
          </a:r>
          <a:endParaRPr lang="en-US" dirty="0"/>
        </a:p>
      </dgm:t>
    </dgm:pt>
    <dgm:pt modelId="{4CF7362E-523D-0B41-99B8-A5C73B24DC73}" type="parTrans" cxnId="{CE2E9044-6B9A-7744-8D58-D77D4D68D6DC}">
      <dgm:prSet/>
      <dgm:spPr/>
      <dgm:t>
        <a:bodyPr/>
        <a:lstStyle/>
        <a:p>
          <a:endParaRPr lang="en-US"/>
        </a:p>
      </dgm:t>
    </dgm:pt>
    <dgm:pt modelId="{5F3AF316-6330-244D-A760-562D6F8C9CA5}" type="sibTrans" cxnId="{CE2E9044-6B9A-7744-8D58-D77D4D68D6DC}">
      <dgm:prSet/>
      <dgm:spPr/>
      <dgm:t>
        <a:bodyPr/>
        <a:lstStyle/>
        <a:p>
          <a:endParaRPr lang="en-US"/>
        </a:p>
      </dgm:t>
    </dgm:pt>
    <dgm:pt modelId="{4F030D63-7ADC-9B4F-80B4-D7170DA4F1B3}">
      <dgm:prSet phldrT="[Text]"/>
      <dgm:spPr/>
      <dgm:t>
        <a:bodyPr/>
        <a:lstStyle/>
        <a:p>
          <a:r>
            <a:rPr lang="en-US" dirty="0" smtClean="0"/>
            <a:t>Medicare Part D plan</a:t>
          </a:r>
          <a:endParaRPr lang="en-US" dirty="0"/>
        </a:p>
      </dgm:t>
    </dgm:pt>
    <dgm:pt modelId="{3399EE98-0983-2042-B7BA-2A0F4E36CD22}" type="parTrans" cxnId="{A95A632E-F1B7-514D-A82C-F71B49A5E28F}">
      <dgm:prSet/>
      <dgm:spPr/>
      <dgm:t>
        <a:bodyPr/>
        <a:lstStyle/>
        <a:p>
          <a:endParaRPr lang="en-US"/>
        </a:p>
      </dgm:t>
    </dgm:pt>
    <dgm:pt modelId="{63C0757C-CA55-6D41-B697-7CAA6B4D311E}" type="sibTrans" cxnId="{A95A632E-F1B7-514D-A82C-F71B49A5E28F}">
      <dgm:prSet/>
      <dgm:spPr/>
      <dgm:t>
        <a:bodyPr/>
        <a:lstStyle/>
        <a:p>
          <a:endParaRPr lang="en-US"/>
        </a:p>
      </dgm:t>
    </dgm:pt>
    <dgm:pt modelId="{7D158356-2E88-5946-9380-341F8AA12833}" type="pres">
      <dgm:prSet presAssocID="{641814E1-23F2-CC46-81A5-43D1CBA51C7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DFB5F-D0D4-5649-8EC4-443741B99154}" type="pres">
      <dgm:prSet presAssocID="{641814E1-23F2-CC46-81A5-43D1CBA51C79}" presName="diamond" presStyleLbl="bgShp" presStyleIdx="0" presStyleCnt="1"/>
      <dgm:spPr/>
    </dgm:pt>
    <dgm:pt modelId="{6B514787-6C8E-C547-8FD6-0D4D3440258F}" type="pres">
      <dgm:prSet presAssocID="{641814E1-23F2-CC46-81A5-43D1CBA51C7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BC95D-74AB-3347-B02B-C7B5890A095C}" type="pres">
      <dgm:prSet presAssocID="{641814E1-23F2-CC46-81A5-43D1CBA51C7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01A86-6896-684E-898A-1A85B700D80F}" type="pres">
      <dgm:prSet presAssocID="{641814E1-23F2-CC46-81A5-43D1CBA51C7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86BED-0959-0049-9C7E-34C3A5D83B10}" type="pres">
      <dgm:prSet presAssocID="{641814E1-23F2-CC46-81A5-43D1CBA51C7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31ABB-BBE0-E047-9B26-EB84C75CC0CD}" type="presOf" srcId="{4F030D63-7ADC-9B4F-80B4-D7170DA4F1B3}" destId="{B4F86BED-0959-0049-9C7E-34C3A5D83B10}" srcOrd="0" destOrd="0" presId="urn:microsoft.com/office/officeart/2005/8/layout/matrix3"/>
    <dgm:cxn modelId="{ACE8182D-51AA-2447-97A0-E98EE72FD352}" srcId="{641814E1-23F2-CC46-81A5-43D1CBA51C79}" destId="{87294B9B-224B-B541-84F2-B877122D3D22}" srcOrd="1" destOrd="0" parTransId="{10F92437-C64F-4244-85BD-5DF814D9004F}" sibTransId="{EA05620F-C2FD-CE4D-929F-5A3809C6777C}"/>
    <dgm:cxn modelId="{613927E0-9EC7-B341-8AFB-A57E5197BEA3}" type="presOf" srcId="{9376F4F9-B24B-6E43-9919-934A968CEC90}" destId="{76B01A86-6896-684E-898A-1A85B700D80F}" srcOrd="0" destOrd="0" presId="urn:microsoft.com/office/officeart/2005/8/layout/matrix3"/>
    <dgm:cxn modelId="{CE2E9044-6B9A-7744-8D58-D77D4D68D6DC}" srcId="{641814E1-23F2-CC46-81A5-43D1CBA51C79}" destId="{9376F4F9-B24B-6E43-9919-934A968CEC90}" srcOrd="2" destOrd="0" parTransId="{4CF7362E-523D-0B41-99B8-A5C73B24DC73}" sibTransId="{5F3AF316-6330-244D-A760-562D6F8C9CA5}"/>
    <dgm:cxn modelId="{50144092-3CA4-A948-B35F-7E180D3F9BA8}" type="presOf" srcId="{87294B9B-224B-B541-84F2-B877122D3D22}" destId="{FF3BC95D-74AB-3347-B02B-C7B5890A095C}" srcOrd="0" destOrd="0" presId="urn:microsoft.com/office/officeart/2005/8/layout/matrix3"/>
    <dgm:cxn modelId="{0BE65F77-722B-314C-BD19-F3160220BBE6}" type="presOf" srcId="{641814E1-23F2-CC46-81A5-43D1CBA51C79}" destId="{7D158356-2E88-5946-9380-341F8AA12833}" srcOrd="0" destOrd="0" presId="urn:microsoft.com/office/officeart/2005/8/layout/matrix3"/>
    <dgm:cxn modelId="{4E8F682A-A976-5F49-89C1-0222790F1849}" srcId="{641814E1-23F2-CC46-81A5-43D1CBA51C79}" destId="{1CCF5FB5-FCCC-8041-819D-4DC0DD7BAE7F}" srcOrd="0" destOrd="0" parTransId="{D87CCB7D-5D80-A546-970D-A7793971420B}" sibTransId="{A5072F50-B8B7-FD41-B13C-B86E43137667}"/>
    <dgm:cxn modelId="{B84CC2C1-1B1B-B246-B49C-8DACC9477CA7}" type="presOf" srcId="{1CCF5FB5-FCCC-8041-819D-4DC0DD7BAE7F}" destId="{6B514787-6C8E-C547-8FD6-0D4D3440258F}" srcOrd="0" destOrd="0" presId="urn:microsoft.com/office/officeart/2005/8/layout/matrix3"/>
    <dgm:cxn modelId="{A95A632E-F1B7-514D-A82C-F71B49A5E28F}" srcId="{641814E1-23F2-CC46-81A5-43D1CBA51C79}" destId="{4F030D63-7ADC-9B4F-80B4-D7170DA4F1B3}" srcOrd="3" destOrd="0" parTransId="{3399EE98-0983-2042-B7BA-2A0F4E36CD22}" sibTransId="{63C0757C-CA55-6D41-B697-7CAA6B4D311E}"/>
    <dgm:cxn modelId="{D7D4A96E-5F78-AF4E-80D3-118F790984CF}" type="presParOf" srcId="{7D158356-2E88-5946-9380-341F8AA12833}" destId="{C3EDFB5F-D0D4-5649-8EC4-443741B99154}" srcOrd="0" destOrd="0" presId="urn:microsoft.com/office/officeart/2005/8/layout/matrix3"/>
    <dgm:cxn modelId="{22B25E45-998D-EC48-B63F-4FD0FB4FA2D6}" type="presParOf" srcId="{7D158356-2E88-5946-9380-341F8AA12833}" destId="{6B514787-6C8E-C547-8FD6-0D4D3440258F}" srcOrd="1" destOrd="0" presId="urn:microsoft.com/office/officeart/2005/8/layout/matrix3"/>
    <dgm:cxn modelId="{E1B6CD5E-CA60-8A46-B5EE-689DF893FC1F}" type="presParOf" srcId="{7D158356-2E88-5946-9380-341F8AA12833}" destId="{FF3BC95D-74AB-3347-B02B-C7B5890A095C}" srcOrd="2" destOrd="0" presId="urn:microsoft.com/office/officeart/2005/8/layout/matrix3"/>
    <dgm:cxn modelId="{D6055339-892A-6943-B154-44AC4D2C3034}" type="presParOf" srcId="{7D158356-2E88-5946-9380-341F8AA12833}" destId="{76B01A86-6896-684E-898A-1A85B700D80F}" srcOrd="3" destOrd="0" presId="urn:microsoft.com/office/officeart/2005/8/layout/matrix3"/>
    <dgm:cxn modelId="{C0B266C1-1F6C-7E46-9738-D4C6DCB62BE4}" type="presParOf" srcId="{7D158356-2E88-5946-9380-341F8AA12833}" destId="{B4F86BED-0959-0049-9C7E-34C3A5D83B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F7F70-1C69-534E-A053-383D6BD14013}">
      <dsp:nvSpPr>
        <dsp:cNvPr id="0" name=""/>
        <dsp:cNvSpPr/>
      </dsp:nvSpPr>
      <dsp:spPr>
        <a:xfrm>
          <a:off x="2422410" y="2032000"/>
          <a:ext cx="472380" cy="1015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90" y="0"/>
              </a:lnTo>
              <a:lnTo>
                <a:pt x="236190" y="1015618"/>
              </a:lnTo>
              <a:lnTo>
                <a:pt x="472380" y="1015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6219F-E7D0-6F48-81D0-40A97EAF9602}">
      <dsp:nvSpPr>
        <dsp:cNvPr id="0" name=""/>
        <dsp:cNvSpPr/>
      </dsp:nvSpPr>
      <dsp:spPr>
        <a:xfrm>
          <a:off x="2422410" y="1986280"/>
          <a:ext cx="472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0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A47EB-A945-4F4E-8EB2-FFC79468676B}">
      <dsp:nvSpPr>
        <dsp:cNvPr id="0" name=""/>
        <dsp:cNvSpPr/>
      </dsp:nvSpPr>
      <dsp:spPr>
        <a:xfrm>
          <a:off x="2422410" y="1016381"/>
          <a:ext cx="472380" cy="1015618"/>
        </a:xfrm>
        <a:custGeom>
          <a:avLst/>
          <a:gdLst/>
          <a:ahLst/>
          <a:cxnLst/>
          <a:rect l="0" t="0" r="0" b="0"/>
          <a:pathLst>
            <a:path>
              <a:moveTo>
                <a:pt x="0" y="1015618"/>
              </a:moveTo>
              <a:lnTo>
                <a:pt x="236190" y="1015618"/>
              </a:lnTo>
              <a:lnTo>
                <a:pt x="236190" y="0"/>
              </a:lnTo>
              <a:lnTo>
                <a:pt x="47238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1DCA-BBAC-ED49-AF3F-5F714E1FBC83}">
      <dsp:nvSpPr>
        <dsp:cNvPr id="0" name=""/>
        <dsp:cNvSpPr/>
      </dsp:nvSpPr>
      <dsp:spPr>
        <a:xfrm flipH="1">
          <a:off x="1106" y="1671809"/>
          <a:ext cx="2421304" cy="720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LTC Consumer</a:t>
          </a:r>
          <a:endParaRPr lang="en-US" sz="2100" kern="1200" dirty="0"/>
        </a:p>
      </dsp:txBody>
      <dsp:txXfrm>
        <a:off x="1106" y="1671809"/>
        <a:ext cx="2421304" cy="720380"/>
      </dsp:txXfrm>
    </dsp:sp>
    <dsp:sp modelId="{80EF13E3-7F5E-914E-A908-6A45AF66C83D}">
      <dsp:nvSpPr>
        <dsp:cNvPr id="0" name=""/>
        <dsp:cNvSpPr/>
      </dsp:nvSpPr>
      <dsp:spPr>
        <a:xfrm>
          <a:off x="2894791" y="656191"/>
          <a:ext cx="2361902" cy="720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Medicaid LTC</a:t>
          </a:r>
          <a:endParaRPr lang="en-US" sz="2100" kern="1200" dirty="0"/>
        </a:p>
      </dsp:txBody>
      <dsp:txXfrm>
        <a:off x="2894791" y="656191"/>
        <a:ext cx="2361902" cy="720380"/>
      </dsp:txXfrm>
    </dsp:sp>
    <dsp:sp modelId="{6B33AA25-93A8-9547-801F-E433EFB50DFE}">
      <dsp:nvSpPr>
        <dsp:cNvPr id="0" name=""/>
        <dsp:cNvSpPr/>
      </dsp:nvSpPr>
      <dsp:spPr>
        <a:xfrm>
          <a:off x="2894791" y="1671809"/>
          <a:ext cx="2361902" cy="720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Medicaid MMA</a:t>
          </a:r>
          <a:endParaRPr lang="en-US" sz="2100" kern="1200" dirty="0"/>
        </a:p>
      </dsp:txBody>
      <dsp:txXfrm>
        <a:off x="2894791" y="1671809"/>
        <a:ext cx="2361902" cy="720380"/>
      </dsp:txXfrm>
    </dsp:sp>
    <dsp:sp modelId="{E0656558-74CA-3840-85BF-F2D468057BDA}">
      <dsp:nvSpPr>
        <dsp:cNvPr id="0" name=""/>
        <dsp:cNvSpPr/>
      </dsp:nvSpPr>
      <dsp:spPr>
        <a:xfrm>
          <a:off x="2894791" y="2687427"/>
          <a:ext cx="2361902" cy="720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Medicare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[95% of consumers]</a:t>
          </a:r>
          <a:endParaRPr lang="en-US" sz="2100" kern="1200" dirty="0"/>
        </a:p>
      </dsp:txBody>
      <dsp:txXfrm>
        <a:off x="2894791" y="2687427"/>
        <a:ext cx="2361902" cy="720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FB5F-D0D4-5649-8EC4-443741B99154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14787-6C8E-C547-8FD6-0D4D3440258F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Medicaid LTC plan</a:t>
          </a:r>
          <a:endParaRPr lang="en-US" sz="2100" kern="1200" dirty="0"/>
        </a:p>
      </dsp:txBody>
      <dsp:txXfrm>
        <a:off x="1479451" y="463451"/>
        <a:ext cx="1430218" cy="1430218"/>
      </dsp:txXfrm>
    </dsp:sp>
    <dsp:sp modelId="{FF3BC95D-74AB-3347-B02B-C7B5890A095C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Medicaid MMA plan</a:t>
          </a:r>
          <a:endParaRPr lang="en-US" sz="2100" kern="1200" dirty="0"/>
        </a:p>
      </dsp:txBody>
      <dsp:txXfrm>
        <a:off x="3186331" y="463451"/>
        <a:ext cx="1430218" cy="1430218"/>
      </dsp:txXfrm>
    </dsp:sp>
    <dsp:sp modelId="{76B01A86-6896-684E-898A-1A85B700D80F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Medicare plan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[or fee-for-service]</a:t>
          </a:r>
          <a:endParaRPr lang="en-US" sz="2100" kern="1200" dirty="0"/>
        </a:p>
      </dsp:txBody>
      <dsp:txXfrm>
        <a:off x="1479451" y="2170331"/>
        <a:ext cx="1430218" cy="1430218"/>
      </dsp:txXfrm>
    </dsp:sp>
    <dsp:sp modelId="{B4F86BED-0959-0049-9C7E-34C3A5D83B10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Medicare Part D plan</a:t>
          </a:r>
          <a:endParaRPr lang="en-US" sz="21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0.09434</cdr:x>
      <cdr:y>0.10714</cdr:y>
    </cdr:from>
    <cdr:to>
      <cdr:x>0.88679</cdr:x>
      <cdr:y>0.20714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457200"/>
          <a:ext cx="3200400" cy="426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0.18868</cdr:x>
      <cdr:y>0.125</cdr:y>
    </cdr:from>
    <cdr:to>
      <cdr:x>0.86792</cdr:x>
      <cdr:y>0.21429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533400"/>
          <a:ext cx="2743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Enrollment in Region 7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0.32407</cdr:x>
      <cdr:y>0.71026</cdr:y>
    </cdr:from>
    <cdr:to>
      <cdr:x>0.42593</cdr:x>
      <cdr:y>0.79481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3200400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36,245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0.21296</cdr:x>
      <cdr:y>0.42277</cdr:y>
    </cdr:from>
    <cdr:to>
      <cdr:x>0.28704</cdr:x>
      <cdr:y>0.52424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1905000"/>
          <a:ext cx="609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FFFF"/>
              </a:solidFill>
            </a:rPr>
            <a:t>58%</a:t>
          </a:r>
          <a:endParaRPr lang="en-US" sz="18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0.21296</cdr:x>
      <cdr:y>0.79481</cdr:y>
    </cdr:from>
    <cdr:to>
      <cdr:x>0.30556</cdr:x>
      <cdr:y>0.86246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35814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42%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0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3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rgbClr val="1F497D"/>
                </a:solidFill>
                <a:latin typeface="Helvetica Neue Light"/>
                <a:cs typeface="Helvetica Neue Light"/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rgbClr val="1F497D"/>
                </a:solidFill>
                <a:latin typeface="Helvetica Neue Light"/>
                <a:cs typeface="Helvetica Neue Light"/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rgbClr val="1F497D"/>
                </a:solidFill>
                <a:latin typeface="Helvetica Neue Light"/>
                <a:cs typeface="Helvetica Neue Light"/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rgbClr val="1F497D"/>
                </a:solidFill>
                <a:latin typeface="Helvetica Neue Light"/>
                <a:cs typeface="Helvetica Neue Light"/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rgbClr val="1F497D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1430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8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1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219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11430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8382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HPI-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65" y="6219861"/>
            <a:ext cx="1295835" cy="50161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24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AC7A-0ABC-2D43-BE7B-2231FE605529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2659-6B5F-7A43-8928-0991DC0A9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4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ls6@georgetown.edu" TargetMode="External"/><Relationship Id="rId3" Type="http://schemas.openxmlformats.org/officeDocument/2006/relationships/hyperlink" Target="http://hpi.georgetown.edu/floridamedicai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Medicaid Managed Long-Term Care in Florida: The New Program Launch and Lessons for Consideration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8077200" cy="1828800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Helvetica Neue"/>
                <a:cs typeface="Helvetica Neue"/>
              </a:rPr>
              <a:t>Laura Summer</a:t>
            </a:r>
            <a:endParaRPr lang="en-US" i="1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r>
              <a:rPr lang="en-US" i="1" dirty="0">
                <a:solidFill>
                  <a:schemeClr val="tx1"/>
                </a:solidFill>
                <a:latin typeface="Helvetica Neue"/>
                <a:cs typeface="Helvetica Neue"/>
              </a:rPr>
              <a:t>Georgetown University Health Policy Institute</a:t>
            </a:r>
            <a:endParaRPr lang="en-US" sz="3600" i="1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December 11, 2013</a:t>
            </a:r>
          </a:p>
          <a:p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Particular Concerns About Consumers in the Community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3505200"/>
          </a:xfrm>
        </p:spPr>
        <p:txBody>
          <a:bodyPr>
            <a:normAutofit fontScale="70000" lnSpcReduction="20000"/>
          </a:bodyPr>
          <a:lstStyle/>
          <a:p>
            <a:pPr marL="342900" lvl="1" indent="-342900"/>
            <a:r>
              <a:rPr lang="en-US" sz="4000" dirty="0" smtClean="0"/>
              <a:t>More difficult to choose</a:t>
            </a:r>
            <a:endParaRPr lang="en-US" sz="4000" dirty="0" smtClean="0"/>
          </a:p>
          <a:p>
            <a:pPr marL="742950" lvl="2" indent="-342900"/>
            <a:r>
              <a:rPr lang="en-US" sz="3294" dirty="0" smtClean="0"/>
              <a:t>Need to consider multiple community-based providers</a:t>
            </a:r>
          </a:p>
          <a:p>
            <a:r>
              <a:rPr lang="en-US" sz="4000" dirty="0" smtClean="0"/>
              <a:t>Uncertainty for community-based providers</a:t>
            </a:r>
          </a:p>
          <a:p>
            <a:pPr lvl="1"/>
            <a:r>
              <a:rPr lang="en-US" sz="3294" dirty="0" smtClean="0"/>
              <a:t>New business model</a:t>
            </a:r>
          </a:p>
          <a:p>
            <a:r>
              <a:rPr lang="en-US" sz="4000" dirty="0" smtClean="0"/>
              <a:t>Confusion about available services</a:t>
            </a:r>
          </a:p>
          <a:p>
            <a:pPr lvl="1"/>
            <a:r>
              <a:rPr lang="en-US" sz="3294" dirty="0" smtClean="0"/>
              <a:t>Services based on assessment, care plans</a:t>
            </a:r>
          </a:p>
          <a:p>
            <a:pPr marL="342900" lvl="1" indent="-342900"/>
            <a:r>
              <a:rPr lang="en-US" sz="4000" dirty="0" smtClean="0"/>
              <a:t>Responsibility shifted to MCO case managers</a:t>
            </a:r>
          </a:p>
          <a:p>
            <a:pPr lvl="1"/>
            <a:r>
              <a:rPr lang="en-US" sz="3294" dirty="0" smtClean="0"/>
              <a:t>MCO recruitment of case managers</a:t>
            </a:r>
          </a:p>
          <a:p>
            <a:pPr marL="742950" lvl="2" indent="-342900"/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man-men-stick-figure-clip-art.jpg"/>
          <p:cNvPicPr>
            <a:picLocks noChangeAspect="1"/>
          </p:cNvPicPr>
          <p:nvPr/>
        </p:nvPicPr>
        <p:blipFill>
          <a:blip r:embed="rId2">
            <a:duotone>
              <a:srgbClr val="FF0000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533400" cy="874439"/>
          </a:xfrm>
          <a:prstGeom prst="rect">
            <a:avLst/>
          </a:prstGeom>
        </p:spPr>
      </p:pic>
      <p:pic>
        <p:nvPicPr>
          <p:cNvPr id="11" name="Picture 10" descr="man-men-stick-figure-clip-art.jpg"/>
          <p:cNvPicPr>
            <a:picLocks noChangeAspect="1"/>
          </p:cNvPicPr>
          <p:nvPr/>
        </p:nvPicPr>
        <p:blipFill>
          <a:blip r:embed="rId2">
            <a:duotone>
              <a:srgbClr val="FF6600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533400" cy="87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 Details Unclear as Operations Began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“Transition period” protections and procedures</a:t>
            </a:r>
          </a:p>
          <a:p>
            <a:pPr lvl="1"/>
            <a:r>
              <a:rPr lang="en-US" dirty="0" smtClean="0"/>
              <a:t>Contracts offered to some current providers</a:t>
            </a:r>
          </a:p>
          <a:p>
            <a:pPr lvl="1"/>
            <a:r>
              <a:rPr lang="en-US" dirty="0" smtClean="0"/>
              <a:t>Payments for current services in transition period</a:t>
            </a:r>
          </a:p>
          <a:p>
            <a:pPr lvl="2"/>
            <a:r>
              <a:rPr lang="en-US" dirty="0" smtClean="0"/>
              <a:t>Billing and payment</a:t>
            </a:r>
          </a:p>
          <a:p>
            <a:r>
              <a:rPr lang="en-US" dirty="0" smtClean="0"/>
              <a:t>Incomplete information on provider networks</a:t>
            </a:r>
          </a:p>
          <a:p>
            <a:pPr lvl="1"/>
            <a:r>
              <a:rPr lang="en-US" dirty="0" smtClean="0"/>
              <a:t>Complex, lengthy contract negotiations </a:t>
            </a:r>
          </a:p>
          <a:p>
            <a:pPr lvl="1"/>
            <a:r>
              <a:rPr lang="en-US" dirty="0" smtClean="0"/>
              <a:t>Time needed to transfer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From Early 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More aggressive outreach and counseling</a:t>
            </a:r>
          </a:p>
          <a:p>
            <a:pPr lvl="1"/>
            <a:r>
              <a:rPr lang="en-US" dirty="0" smtClean="0"/>
              <a:t>Investment in more “high touch” activities</a:t>
            </a:r>
          </a:p>
          <a:p>
            <a:pPr lvl="1"/>
            <a:r>
              <a:rPr lang="en-US" dirty="0" smtClean="0"/>
              <a:t>Proactive follow-up with non-respondents</a:t>
            </a:r>
          </a:p>
          <a:p>
            <a:r>
              <a:rPr lang="en-US" dirty="0" smtClean="0"/>
              <a:t>Extend implementation timeframes</a:t>
            </a:r>
          </a:p>
          <a:p>
            <a:pPr lvl="1"/>
            <a:r>
              <a:rPr lang="en-US" dirty="0" smtClean="0"/>
              <a:t>Outreach, counseling, contract negotiations, </a:t>
            </a:r>
            <a:r>
              <a:rPr lang="en-US" dirty="0"/>
              <a:t>communication</a:t>
            </a:r>
            <a:r>
              <a:rPr lang="en-US" dirty="0" smtClean="0"/>
              <a:t>, early monitoring,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From Early 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training</a:t>
            </a:r>
          </a:p>
          <a:p>
            <a:pPr lvl="2"/>
            <a:r>
              <a:rPr lang="en-US" dirty="0" smtClean="0"/>
              <a:t>Program staff: new procedures</a:t>
            </a:r>
            <a:endParaRPr lang="en-US" sz="2800" dirty="0" smtClean="0"/>
          </a:p>
          <a:p>
            <a:pPr lvl="2"/>
            <a:r>
              <a:rPr lang="en-US" dirty="0" smtClean="0"/>
              <a:t>Community-based organizations: contract negotiations, billing</a:t>
            </a:r>
            <a:endParaRPr lang="en-US" sz="2800" dirty="0" smtClean="0"/>
          </a:p>
          <a:p>
            <a:pPr lvl="2"/>
            <a:r>
              <a:rPr lang="en-US" dirty="0" smtClean="0"/>
              <a:t>Plan staff and providers: working with the LTC population</a:t>
            </a:r>
          </a:p>
          <a:p>
            <a:r>
              <a:rPr lang="en-US" dirty="0" smtClean="0"/>
              <a:t>Pause provision [MMA]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initial investment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Outstanding Question: Will the program change significantly after the first year?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343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How will provider networks look?</a:t>
            </a:r>
          </a:p>
          <a:p>
            <a:r>
              <a:rPr lang="en-US" dirty="0" smtClean="0"/>
              <a:t>Will current providers retain contracts?</a:t>
            </a:r>
          </a:p>
          <a:p>
            <a:pPr marL="742950" lvl="2" indent="-342900"/>
            <a:r>
              <a:rPr lang="en-US" sz="2800" dirty="0" smtClean="0"/>
              <a:t>Quality and performance standards</a:t>
            </a:r>
          </a:p>
          <a:p>
            <a:r>
              <a:rPr lang="en-US" dirty="0" smtClean="0"/>
              <a:t>Will care plans be more or less robust?</a:t>
            </a:r>
          </a:p>
          <a:p>
            <a:pPr lvl="1"/>
            <a:r>
              <a:rPr lang="en-US" dirty="0" smtClean="0"/>
              <a:t>Case managers will conduct assessments</a:t>
            </a:r>
          </a:p>
          <a:p>
            <a:r>
              <a:rPr lang="en-US" dirty="0" smtClean="0"/>
              <a:t>Will the managed care market be stable?</a:t>
            </a:r>
          </a:p>
          <a:p>
            <a:pPr lvl="1"/>
            <a:r>
              <a:rPr lang="en-US" dirty="0" smtClean="0"/>
              <a:t>Protections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Outstanding Question: How will the MMA program affect LTC</a:t>
            </a:r>
            <a:r>
              <a:rPr lang="en-US" sz="3200" b="1" dirty="0" smtClean="0"/>
              <a:t> consumers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man-men-stick-figure-clip-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8" y="2057400"/>
            <a:ext cx="1487402" cy="296782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146130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943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Consumers are enrolled in up to 4 plans.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12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Overlap </a:t>
            </a:r>
            <a:r>
              <a:rPr lang="en-US" sz="3600" b="1" dirty="0"/>
              <a:t>between LTC and MMA plans, by region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86122"/>
              </p:ext>
            </p:extLst>
          </p:nvPr>
        </p:nvGraphicFramePr>
        <p:xfrm>
          <a:off x="1828799" y="1600200"/>
          <a:ext cx="6096000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52"/>
                <a:gridCol w="941294"/>
                <a:gridCol w="874060"/>
                <a:gridCol w="1169894"/>
                <a:gridCol w="1143000"/>
                <a:gridCol w="1219200"/>
              </a:tblGrid>
              <a:tr h="1043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Region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Number 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of LTC Plans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Number 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of MMA </a:t>
                      </a:r>
                      <a:r>
                        <a:rPr lang="en-US" sz="14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Plans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Number </a:t>
                      </a:r>
                      <a:r>
                        <a:rPr lang="en-US" sz="14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of </a:t>
                      </a: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Overlapping Plans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Enrollment Date</a:t>
                      </a:r>
                      <a:endParaRPr lang="en-US" sz="1400" baseline="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LTC</a:t>
                      </a:r>
                      <a:endParaRPr lang="en-US" sz="14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Enrollment Date</a:t>
                      </a:r>
                      <a:endParaRPr lang="en-US" sz="1400" baseline="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MMA</a:t>
                      </a:r>
                      <a:endParaRPr lang="en-US" sz="14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0*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3/2014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8/2014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11/2013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5/2014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5/2014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5/2014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6/2014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1*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6/2014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8/2013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8/2014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8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9/2013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6/2014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9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1*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9/2013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9/2014</a:t>
                      </a: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11/2013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7/2014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11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12/2013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7/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019800"/>
            <a:ext cx="5181600" cy="669925"/>
          </a:xfrm>
        </p:spPr>
        <p:txBody>
          <a:bodyPr/>
          <a:lstStyle/>
          <a:p>
            <a:r>
              <a:rPr lang="en-US" dirty="0" smtClean="0"/>
              <a:t>Represents </a:t>
            </a:r>
            <a:r>
              <a:rPr lang="en-US" dirty="0"/>
              <a:t>general non</a:t>
            </a:r>
            <a:r>
              <a:rPr lang="en-US" dirty="0" smtClean="0"/>
              <a:t>-specialty plans</a:t>
            </a:r>
          </a:p>
          <a:p>
            <a:r>
              <a:rPr lang="en-US" dirty="0" smtClean="0"/>
              <a:t>* The </a:t>
            </a:r>
            <a:r>
              <a:rPr lang="en-US" dirty="0"/>
              <a:t>agreement between American Eldercare and Humana may increase the potential for service coordination in these </a:t>
            </a:r>
            <a:r>
              <a:rPr lang="en-US" dirty="0" smtClean="0"/>
              <a:t>regions.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0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Outstanding Question: Will a meaningful shift to community-based services occur?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64013"/>
              </p:ext>
            </p:extLst>
          </p:nvPr>
        </p:nvGraphicFramePr>
        <p:xfrm>
          <a:off x="609600" y="1143000"/>
          <a:ext cx="8229600" cy="450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5562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3175" cmpd="sng">
                  <a:solidFill>
                    <a:schemeClr val="tx1"/>
                  </a:solidFill>
                </a:ln>
              </a:rPr>
              <a:t>Community-based service slots are capped at 36,795.</a:t>
            </a:r>
            <a:endParaRPr lang="en-US" sz="2000" dirty="0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A111-5009-3246-B703-775153A227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4114800" cy="609600"/>
          </a:xfrm>
        </p:spPr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Florida Agency for Health Care Administration and Department of Elder Affairs, October 2012.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49,489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34,559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Outstanding Question: Can significant savings be achieved as service quality improves?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305800" cy="3962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Equal emphasis?</a:t>
            </a:r>
          </a:p>
          <a:p>
            <a:r>
              <a:rPr lang="en-US" dirty="0" smtClean="0"/>
              <a:t>Ambitious quality strategy</a:t>
            </a:r>
          </a:p>
          <a:p>
            <a:pPr lvl="1"/>
            <a:r>
              <a:rPr lang="en-US" dirty="0" smtClean="0"/>
              <a:t>Relies primarily on monitoring by AHCA/DOEA</a:t>
            </a:r>
          </a:p>
          <a:p>
            <a:pPr lvl="1"/>
            <a:r>
              <a:rPr lang="en-US" dirty="0" smtClean="0"/>
              <a:t>Details under development </a:t>
            </a:r>
          </a:p>
          <a:p>
            <a:r>
              <a:rPr lang="en-US" dirty="0" smtClean="0"/>
              <a:t>Strong </a:t>
            </a:r>
            <a:r>
              <a:rPr lang="en-US" dirty="0" err="1" smtClean="0"/>
              <a:t>ombuds</a:t>
            </a:r>
            <a:r>
              <a:rPr lang="en-US" dirty="0" smtClean="0"/>
              <a:t> program can help</a:t>
            </a:r>
          </a:p>
          <a:p>
            <a:r>
              <a:rPr lang="en-US" dirty="0" smtClean="0"/>
              <a:t>Medical </a:t>
            </a:r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 smtClean="0"/>
              <a:t>Ratio [MMA]</a:t>
            </a:r>
            <a:endParaRPr lang="en-US" dirty="0" smtClean="0"/>
          </a:p>
          <a:p>
            <a:r>
              <a:rPr lang="en-US" dirty="0" smtClean="0"/>
              <a:t>Efforts to measure quality will be critical</a:t>
            </a:r>
          </a:p>
          <a:p>
            <a:r>
              <a:rPr lang="en-US" dirty="0" smtClean="0"/>
              <a:t>All stakeholders should be involved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0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laurasummer:Desktop:Medicaid LTC Toolkit.v1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340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87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Collective Interest in</a:t>
            </a:r>
            <a:br>
              <a:rPr lang="en-US" b="1" dirty="0" smtClean="0"/>
            </a:br>
            <a:r>
              <a:rPr lang="en-US" b="1" dirty="0" smtClean="0"/>
              <a:t>the LTC Program</a:t>
            </a:r>
            <a:endParaRPr lang="en-US" b="1" dirty="0"/>
          </a:p>
        </p:txBody>
      </p:sp>
      <p:pic>
        <p:nvPicPr>
          <p:cNvPr id="6" name="Content Placeholder 5" descr="Presentation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4815"/>
          <a:stretch>
            <a:fillRect/>
          </a:stretch>
        </p:blipFill>
        <p:spPr>
          <a:xfrm>
            <a:off x="609600" y="1828800"/>
            <a:ext cx="8229600" cy="4343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What kind of oversight activities can stakeholders undertake?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Encourage collaboration</a:t>
            </a:r>
          </a:p>
          <a:p>
            <a:r>
              <a:rPr lang="en-US" dirty="0" smtClean="0"/>
              <a:t>Participate in or sponsor advisory groups, work groups, or task forces</a:t>
            </a:r>
          </a:p>
          <a:p>
            <a:r>
              <a:rPr lang="en-US" dirty="0" smtClean="0"/>
              <a:t>Request program data</a:t>
            </a:r>
          </a:p>
          <a:p>
            <a:r>
              <a:rPr lang="en-US" dirty="0" smtClean="0"/>
              <a:t>Host an information-gathering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Oversight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disseminate information about program performance</a:t>
            </a:r>
          </a:p>
          <a:p>
            <a:r>
              <a:rPr lang="en-US" dirty="0" smtClean="0"/>
              <a:t>Provide financial support for experts</a:t>
            </a:r>
          </a:p>
          <a:p>
            <a:r>
              <a:rPr lang="en-US" dirty="0" smtClean="0"/>
              <a:t>Help recruit enrollees for monitoring activities</a:t>
            </a:r>
          </a:p>
          <a:p>
            <a:r>
              <a:rPr lang="en-US" dirty="0" smtClean="0"/>
              <a:t>Advocate for evidence-based policy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</a:t>
            </a:r>
            <a:r>
              <a:rPr lang="en-US" sz="3600" b="1" u="sng" dirty="0" smtClean="0"/>
              <a:t>methods</a:t>
            </a:r>
            <a:r>
              <a:rPr lang="en-US" sz="3600" b="1" dirty="0" smtClean="0"/>
              <a:t> can provide information about program performance?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Stakeholder input</a:t>
            </a:r>
          </a:p>
          <a:p>
            <a:pPr lvl="1"/>
            <a:r>
              <a:rPr lang="en-US" dirty="0" smtClean="0"/>
              <a:t>Focus groups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Surveys</a:t>
            </a:r>
          </a:p>
          <a:p>
            <a:r>
              <a:rPr lang="en-US" dirty="0" smtClean="0"/>
              <a:t>Program observation</a:t>
            </a:r>
          </a:p>
          <a:p>
            <a:pPr lvl="1"/>
            <a:r>
              <a:rPr lang="en-US" dirty="0" smtClean="0"/>
              <a:t>Secret shoppers</a:t>
            </a:r>
          </a:p>
          <a:p>
            <a:pPr lvl="1"/>
            <a:r>
              <a:rPr lang="en-US" dirty="0" smtClean="0"/>
              <a:t>Ride-</a:t>
            </a:r>
            <a:r>
              <a:rPr lang="en-US" dirty="0" err="1" smtClean="0"/>
              <a:t>alongs</a:t>
            </a:r>
            <a:endParaRPr lang="en-US" dirty="0" smtClean="0"/>
          </a:p>
          <a:p>
            <a:pPr lvl="1"/>
            <a:r>
              <a:rPr lang="en-US" dirty="0" smtClean="0"/>
              <a:t>Volunteers working with </a:t>
            </a:r>
            <a:r>
              <a:rPr lang="en-US" dirty="0" err="1" smtClean="0"/>
              <a:t>ombuds</a:t>
            </a:r>
            <a:r>
              <a:rPr lang="en-US" dirty="0" smtClean="0"/>
              <a:t> offices or other organizations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are the important questions to ask?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3810001"/>
          </a:xfrm>
        </p:spPr>
        <p:txBody>
          <a:bodyPr/>
          <a:lstStyle/>
          <a:p>
            <a:pPr marL="342900" lvl="1" indent="-342900"/>
            <a:r>
              <a:rPr lang="en-US" sz="3200" dirty="0" smtClean="0"/>
              <a:t>Based on current concerns, experience</a:t>
            </a:r>
          </a:p>
          <a:p>
            <a:r>
              <a:rPr lang="en-US" dirty="0" smtClean="0"/>
              <a:t>Be strategic about choosing questions  </a:t>
            </a:r>
          </a:p>
          <a:p>
            <a:pPr lvl="1"/>
            <a:r>
              <a:rPr lang="en-US" dirty="0" smtClean="0"/>
              <a:t>With potential answers that can be used to bring about positive change</a:t>
            </a:r>
          </a:p>
          <a:p>
            <a:r>
              <a:rPr lang="en-US" dirty="0" smtClean="0"/>
              <a:t>Timing [enrollment</a:t>
            </a:r>
            <a:r>
              <a:rPr lang="en-US" dirty="0"/>
              <a:t>, transition, </a:t>
            </a:r>
            <a:r>
              <a:rPr lang="en-US" dirty="0" smtClean="0"/>
              <a:t>ongoing]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What </a:t>
            </a:r>
            <a:r>
              <a:rPr lang="en-US" sz="3600" b="1" u="sng" dirty="0" smtClean="0"/>
              <a:t>measures</a:t>
            </a:r>
            <a:r>
              <a:rPr lang="en-US" sz="3600" b="1" dirty="0" smtClean="0"/>
              <a:t> can help answer questions about program performance?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343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Outcome as well as process measures</a:t>
            </a:r>
          </a:p>
          <a:p>
            <a:r>
              <a:rPr lang="en-US" dirty="0" smtClean="0"/>
              <a:t>Specific to LTC</a:t>
            </a:r>
          </a:p>
          <a:p>
            <a:pPr lvl="1"/>
            <a:r>
              <a:rPr lang="en-US" dirty="0" smtClean="0"/>
              <a:t>Relevant for consumers with conditions that are not expected to improve</a:t>
            </a:r>
          </a:p>
          <a:p>
            <a:pPr lvl="1"/>
            <a:r>
              <a:rPr lang="en-US" dirty="0" smtClean="0"/>
              <a:t>Related to maintaining independence, having an optimal living situation, and having the option to self-direct services</a:t>
            </a:r>
          </a:p>
          <a:p>
            <a:r>
              <a:rPr lang="en-US" dirty="0" smtClean="0"/>
              <a:t>Featured Measures</a:t>
            </a:r>
          </a:p>
          <a:p>
            <a:pPr lvl="1"/>
            <a:r>
              <a:rPr lang="en-US" dirty="0" smtClean="0"/>
              <a:t>Reported by AHCA and DOEA</a:t>
            </a:r>
          </a:p>
          <a:p>
            <a:pPr lvl="1"/>
            <a:r>
              <a:rPr lang="en-US" dirty="0" smtClean="0"/>
              <a:t>Developed for use in other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Are LTC plans providing effective assistance for enrollees?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measure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data</a:t>
                      </a:r>
                    </a:p>
                    <a:p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to answer calls; time on hold [FL]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TTY/TDD services and language interpretation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questions for obtaining consumer input</a:t>
                      </a:r>
                    </a:p>
                    <a:p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you called the plan with questions or for help,</a:t>
                      </a:r>
                    </a:p>
                    <a:p>
                      <a:pPr lvl="1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you able to speak with a person quickly?</a:t>
                      </a:r>
                    </a:p>
                    <a:p>
                      <a:pPr lvl="1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your questions answered quickly?</a:t>
                      </a:r>
                    </a:p>
                    <a:p>
                      <a:pPr lvl="1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you able to understand the answers?</a:t>
                      </a:r>
                    </a:p>
                    <a:p>
                      <a:pPr lvl="1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you treated with politeness and respect?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Observation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“Secret shopper” calls to track whether questions are answered correctly, in a helpful manner, in the appropriate language.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Do consumers and case managers have good, stable relationships? 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 of measure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 measures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data</a:t>
                      </a:r>
                    </a:p>
                    <a:p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 of case managers at each plan who have been employed for &gt;6 months, &gt;12 months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questions for obtaining consumer input</a:t>
                      </a:r>
                    </a:p>
                    <a:p>
                      <a:endParaRPr lang="en-US" sz="200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you feel there is someone you can talk to who is in charge of your care?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you have a case manager that your work with?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often do you see or talk to your case manager?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you know your case manager’s name?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you know who to contact when you have a question about your care or services?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thanks</a:t>
            </a:r>
          </a:p>
          <a:p>
            <a:r>
              <a:rPr lang="en-US" dirty="0" smtClean="0"/>
              <a:t>Much hard work is occurring</a:t>
            </a:r>
          </a:p>
          <a:p>
            <a:r>
              <a:rPr lang="en-US" dirty="0" smtClean="0"/>
              <a:t>Continued need for program monitoring </a:t>
            </a:r>
          </a:p>
          <a:p>
            <a:r>
              <a:rPr lang="en-US" dirty="0" smtClean="0"/>
              <a:t>Collaborative efforts to promote positive policy changes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more information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Laura Summer</a:t>
            </a:r>
          </a:p>
          <a:p>
            <a:pPr lvl="1"/>
            <a:r>
              <a:rPr lang="en-US" sz="3200" dirty="0" smtClean="0">
                <a:hlinkClick r:id="rId2"/>
              </a:rPr>
              <a:t>lls6@georgetown.edu</a:t>
            </a:r>
            <a:endParaRPr lang="en-US" sz="3200" dirty="0" smtClean="0"/>
          </a:p>
          <a:p>
            <a:r>
              <a:rPr lang="en-US" dirty="0" smtClean="0"/>
              <a:t>Georgetown University project website</a:t>
            </a:r>
          </a:p>
          <a:p>
            <a:pPr lvl="1"/>
            <a:r>
              <a:rPr lang="en-US" sz="3200" dirty="0" smtClean="0">
                <a:hlinkClick r:id="rId3"/>
              </a:rPr>
              <a:t>http://hpi.georgetown.edu/floridamedicaid</a:t>
            </a:r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D979-9F8A-B342-A023-B7107D649D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</p:spPr>
        <p:txBody>
          <a:bodyPr>
            <a:normAutofit/>
          </a:bodyPr>
          <a:lstStyle/>
          <a:p>
            <a:r>
              <a:rPr lang="en-US" b="1" dirty="0" smtClean="0"/>
              <a:t>Medicaid Managed Care in Florida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48200" cy="4267200"/>
          </a:xfrm>
        </p:spPr>
        <p:txBody>
          <a:bodyPr>
            <a:noAutofit/>
          </a:bodyPr>
          <a:lstStyle/>
          <a:p>
            <a:endParaRPr lang="en-US" sz="2600" dirty="0" smtClean="0"/>
          </a:p>
          <a:p>
            <a:r>
              <a:rPr lang="en-US" dirty="0" smtClean="0"/>
              <a:t>A statewide program: established by legislation in 2011</a:t>
            </a:r>
          </a:p>
          <a:p>
            <a:r>
              <a:rPr lang="en-US" dirty="0" smtClean="0"/>
              <a:t>A two-part program:</a:t>
            </a:r>
          </a:p>
          <a:p>
            <a:pPr lvl="1"/>
            <a:r>
              <a:rPr lang="en-US" dirty="0"/>
              <a:t>Long-Term Care Managed Care Program [LTC]</a:t>
            </a:r>
          </a:p>
          <a:p>
            <a:pPr lvl="1"/>
            <a:r>
              <a:rPr lang="en-US" dirty="0" smtClean="0"/>
              <a:t>Managed Medical Assistance Program [MMA]</a:t>
            </a:r>
          </a:p>
          <a:p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839" y="2133600"/>
            <a:ext cx="2902249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Medicaid Managed Care Program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7036"/>
              </p:ext>
            </p:extLst>
          </p:nvPr>
        </p:nvGraphicFramePr>
        <p:xfrm>
          <a:off x="381000" y="1447801"/>
          <a:ext cx="83058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505200"/>
                <a:gridCol w="1676400"/>
                <a:gridCol w="1600200"/>
              </a:tblGrid>
              <a:tr h="1159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Program component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Services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Federal approval 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Enrollment dates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(in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phases by region)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1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Managed Care Long-term Care Program (LTC)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Services that assist consumers with activities of daily living such as bathing, dressing, eating, or medication management and are delivered in nursing facilities, assisted living facilities, or at home.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Medicaid 1915(b) and 1915(c) waivers approved February 2013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August 1, 2013 – 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March 1, 2014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Managed Medical Assistance Program (MMA)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Medical services for acute and chronic conditions, including prevention, diagnosis, and treatment delivered in a hospital, clinic or doctor’s office, or other medical setting.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Medicaid 1115 waiver approved June 2013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Phase-in anticipated to begin in May 2014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76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 Participation for Medicaid LTC Consumers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887943"/>
              </p:ext>
            </p:extLst>
          </p:nvPr>
        </p:nvGraphicFramePr>
        <p:xfrm>
          <a:off x="2362200" y="1397000"/>
          <a:ext cx="525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n-men-stick-figure-clip-a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8" y="2057400"/>
            <a:ext cx="1487402" cy="2967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Consumers participate in 3 programs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484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LTC Enrollees, by Age</a:t>
            </a:r>
            <a:br>
              <a:rPr lang="en-US" b="1" dirty="0" smtClean="0"/>
            </a:br>
            <a:r>
              <a:rPr lang="en-US" b="1" dirty="0" smtClean="0"/>
              <a:t>Region 7, October 2013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55831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Sourrce</a:t>
            </a:r>
            <a:r>
              <a:rPr lang="en-US" dirty="0" smtClean="0"/>
              <a:t>: AHCA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7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0366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Circumstances Affect the </a:t>
            </a:r>
            <a:br>
              <a:rPr lang="en-US" sz="3600" b="1" dirty="0" smtClean="0"/>
            </a:br>
            <a:r>
              <a:rPr lang="en-US" sz="3600" b="1" dirty="0" smtClean="0"/>
              <a:t>Transition Experience</a:t>
            </a:r>
            <a:endParaRPr lang="en-US" sz="3600" b="1" dirty="0"/>
          </a:p>
        </p:txBody>
      </p:sp>
      <p:pic>
        <p:nvPicPr>
          <p:cNvPr id="5" name="Picture 4" descr="man-men-stick-figure-clip-art.jpg"/>
          <p:cNvPicPr>
            <a:picLocks noChangeAspect="1"/>
          </p:cNvPicPr>
          <p:nvPr/>
        </p:nvPicPr>
        <p:blipFill>
          <a:blip r:embed="rId2">
            <a:duotone>
              <a:srgbClr val="660066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1487402" cy="2362200"/>
          </a:xfrm>
          <a:prstGeom prst="rect">
            <a:avLst/>
          </a:prstGeom>
        </p:spPr>
      </p:pic>
      <p:pic>
        <p:nvPicPr>
          <p:cNvPr id="6" name="Picture 5" descr="man-men-stick-figure-clip-art.jpg"/>
          <p:cNvPicPr>
            <a:picLocks noChangeAspect="1"/>
          </p:cNvPicPr>
          <p:nvPr/>
        </p:nvPicPr>
        <p:blipFill>
          <a:blip r:embed="rId2">
            <a:duotone>
              <a:srgbClr val="008000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1487402" cy="2362200"/>
          </a:xfrm>
          <a:prstGeom prst="rect">
            <a:avLst/>
          </a:prstGeom>
        </p:spPr>
      </p:pic>
      <p:pic>
        <p:nvPicPr>
          <p:cNvPr id="7" name="Picture 6" descr="man-men-stick-figure-clip-art.jpg"/>
          <p:cNvPicPr>
            <a:picLocks noChangeAspect="1"/>
          </p:cNvPicPr>
          <p:nvPr/>
        </p:nvPicPr>
        <p:blipFill>
          <a:blip r:embed="rId2">
            <a:duotone>
              <a:srgbClr val="FF6600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1487402" cy="2438400"/>
          </a:xfrm>
          <a:prstGeom prst="rect">
            <a:avLst/>
          </a:prstGeom>
        </p:spPr>
      </p:pic>
      <p:pic>
        <p:nvPicPr>
          <p:cNvPr id="8" name="Picture 7" descr="man-men-stick-figure-clip-art.jpg"/>
          <p:cNvPicPr>
            <a:picLocks noChangeAspect="1"/>
          </p:cNvPicPr>
          <p:nvPr/>
        </p:nvPicPr>
        <p:blipFill>
          <a:blip r:embed="rId2">
            <a:duotone>
              <a:srgbClr val="FF0000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1487402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46482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Diversion Enrollee-same LTC plan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[13%]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648200"/>
            <a:ext cx="1676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Diversion </a:t>
            </a:r>
            <a:r>
              <a:rPr lang="en-US" dirty="0" smtClean="0"/>
              <a:t>Enrollee- new </a:t>
            </a:r>
            <a:r>
              <a:rPr lang="en-US" dirty="0"/>
              <a:t>LTC </a:t>
            </a:r>
            <a:r>
              <a:rPr lang="en-US" dirty="0" smtClean="0"/>
              <a:t>plan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[6%]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6482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HCBS Waiver </a:t>
            </a:r>
            <a:r>
              <a:rPr lang="en-US" dirty="0" smtClean="0"/>
              <a:t>Enrollee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[22%]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648200"/>
            <a:ext cx="137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Nursing Facility </a:t>
            </a:r>
            <a:r>
              <a:rPr lang="en-US" dirty="0" smtClean="0"/>
              <a:t>Resident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[59%]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96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Percent enrollees in each category in region 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4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 Brief</a:t>
            </a:r>
            <a:endParaRPr lang="en-US" b="1" dirty="0"/>
          </a:p>
        </p:txBody>
      </p:sp>
      <p:pic>
        <p:nvPicPr>
          <p:cNvPr id="7" name="Content Placeholder 6" descr="FL LTC Brief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1240" r="-11240"/>
          <a:stretch>
            <a:fillRect/>
          </a:stretch>
        </p:blipFill>
        <p:spPr>
          <a:xfrm>
            <a:off x="457200" y="1143000"/>
            <a:ext cx="4179194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happened early in the LTC program?</a:t>
            </a:r>
          </a:p>
          <a:p>
            <a:r>
              <a:rPr lang="en-US" dirty="0" smtClean="0"/>
              <a:t>What questions are outstanding?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More Than One-Third of LTC Consumers Did Not Choose Plans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6092007"/>
              </p:ext>
            </p:extLst>
          </p:nvPr>
        </p:nvGraphicFramePr>
        <p:xfrm>
          <a:off x="457200" y="1600200"/>
          <a:ext cx="403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600201"/>
            <a:ext cx="4724400" cy="4267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4-month enrollment period</a:t>
            </a:r>
          </a:p>
          <a:p>
            <a:r>
              <a:rPr lang="en-US" dirty="0" smtClean="0"/>
              <a:t>Notification by letter/brochure</a:t>
            </a:r>
          </a:p>
          <a:p>
            <a:r>
              <a:rPr lang="en-US" dirty="0" smtClean="0"/>
              <a:t>Enrollment broker assistance</a:t>
            </a:r>
          </a:p>
          <a:p>
            <a:r>
              <a:rPr lang="en-US" dirty="0" smtClean="0"/>
              <a:t>Reminder</a:t>
            </a:r>
          </a:p>
          <a:p>
            <a:r>
              <a:rPr lang="en-US" dirty="0" smtClean="0"/>
              <a:t>Beneficiaries who do not choose are auto-assigned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14230</TotalTime>
  <Words>1347</Words>
  <Application>Microsoft Macintosh PowerPoint</Application>
  <PresentationFormat>On-screen Show (4:3)</PresentationFormat>
  <Paragraphs>298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Medicaid Managed Long-Term Care in Florida: The New Program Launch and Lessons for Consideration</vt:lpstr>
      <vt:lpstr>Collective Interest in the LTC Program</vt:lpstr>
      <vt:lpstr>Medicaid Managed Care in Florida</vt:lpstr>
      <vt:lpstr>The Medicaid Managed Care Program</vt:lpstr>
      <vt:lpstr>Program Participation for Medicaid LTC Consumers</vt:lpstr>
      <vt:lpstr>LTC Enrollees, by Age Region 7, October 2013</vt:lpstr>
      <vt:lpstr>Circumstances Affect the  Transition Experience</vt:lpstr>
      <vt:lpstr>Issue Brief</vt:lpstr>
      <vt:lpstr>More Than One-Third of LTC Consumers Did Not Choose Plans</vt:lpstr>
      <vt:lpstr>Particular Concerns About Consumers in the Community</vt:lpstr>
      <vt:lpstr>Program Details Unclear as Operations Began</vt:lpstr>
      <vt:lpstr>Lessons From Early Observations</vt:lpstr>
      <vt:lpstr>Lessons From Early Observations</vt:lpstr>
      <vt:lpstr>Outstanding Question: Will the program change significantly after the first year?</vt:lpstr>
      <vt:lpstr>Outstanding Question: How will the MMA program affect LTC consumers?</vt:lpstr>
      <vt:lpstr>Overlap between LTC and MMA plans, by region </vt:lpstr>
      <vt:lpstr>Outstanding Question: Will a meaningful shift to community-based services occur?</vt:lpstr>
      <vt:lpstr>Outstanding Question: Can significant savings be achieved as service quality improves?</vt:lpstr>
      <vt:lpstr>PowerPoint Presentation</vt:lpstr>
      <vt:lpstr>What kind of oversight activities can stakeholders undertake?</vt:lpstr>
      <vt:lpstr>More Oversight Activities</vt:lpstr>
      <vt:lpstr>What methods can provide information about program performance?</vt:lpstr>
      <vt:lpstr>What are the important questions to ask?</vt:lpstr>
      <vt:lpstr>What measures can help answer questions about program performance?</vt:lpstr>
      <vt:lpstr>Are LTC plans providing effective assistance for enrollees?</vt:lpstr>
      <vt:lpstr>Do consumers and case managers have good, stable relationships? </vt:lpstr>
      <vt:lpstr>Concluding Thoughts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Laura Summer</cp:lastModifiedBy>
  <cp:revision>344</cp:revision>
  <cp:lastPrinted>2013-12-11T13:03:15Z</cp:lastPrinted>
  <dcterms:created xsi:type="dcterms:W3CDTF">2013-12-10T12:14:11Z</dcterms:created>
  <dcterms:modified xsi:type="dcterms:W3CDTF">2013-12-11T20:06:45Z</dcterms:modified>
</cp:coreProperties>
</file>