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74" r:id="rId2"/>
    <p:sldId id="389" r:id="rId3"/>
    <p:sldId id="390" r:id="rId4"/>
    <p:sldId id="391" r:id="rId5"/>
    <p:sldId id="393" r:id="rId6"/>
    <p:sldId id="39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3E"/>
    <a:srgbClr val="FFFFFF"/>
    <a:srgbClr val="161642"/>
    <a:srgbClr val="000096"/>
    <a:srgbClr val="192489"/>
    <a:srgbClr val="000066"/>
    <a:srgbClr val="141C6A"/>
    <a:srgbClr val="000046"/>
    <a:srgbClr val="FF0066"/>
    <a:srgbClr val="8C8C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7539" autoAdjust="0"/>
  </p:normalViewPr>
  <p:slideViewPr>
    <p:cSldViewPr snapToGrid="0" showGuides="1">
      <p:cViewPr>
        <p:scale>
          <a:sx n="80" d="100"/>
          <a:sy n="80" d="100"/>
        </p:scale>
        <p:origin x="-2436" y="-894"/>
      </p:cViewPr>
      <p:guideLst>
        <p:guide orient="horz" pos="2768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028E5-A9F2-40C6-9268-F732D468E8C5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D150-0AD7-46C1-B8CF-013599166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D150-0AD7-46C1-B8CF-0135991669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D150-0AD7-46C1-B8CF-0135991669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D150-0AD7-46C1-B8CF-0135991669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D150-0AD7-46C1-B8CF-0135991669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D150-0AD7-46C1-B8CF-0135991669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 - Dark background"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ttom bar OPAQUE copy.png"/>
          <p:cNvPicPr>
            <a:picLocks noChangeAspect="1"/>
          </p:cNvPicPr>
          <p:nvPr userDrawn="1"/>
        </p:nvPicPr>
        <p:blipFill>
          <a:blip r:embed="rId2" cstate="print"/>
          <a:srcRect b="7229"/>
          <a:stretch>
            <a:fillRect/>
          </a:stretch>
        </p:blipFill>
        <p:spPr>
          <a:xfrm rot="10800000">
            <a:off x="0" y="7143"/>
            <a:ext cx="9144000" cy="916781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07745"/>
            <a:ext cx="6705600" cy="777118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rgbClr val="FCE13E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1976" y="1250578"/>
            <a:ext cx="8498541" cy="15248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 cap="none" baseline="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8" name="Picture 17" descr="MGUH_2C_Rev_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68" y="4623099"/>
            <a:ext cx="1580632" cy="498438"/>
          </a:xfrm>
          <a:prstGeom prst="rect">
            <a:avLst/>
          </a:prstGeom>
        </p:spPr>
      </p:pic>
      <p:pic>
        <p:nvPicPr>
          <p:cNvPr id="11" name="Picture 10" descr="Georgetown University &amp; Medical Center words-White on tran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76975" y="4757737"/>
            <a:ext cx="1945676" cy="265244"/>
          </a:xfrm>
          <a:prstGeom prst="rect">
            <a:avLst/>
          </a:prstGeom>
        </p:spPr>
      </p:pic>
      <p:pic>
        <p:nvPicPr>
          <p:cNvPr id="12" name="Picture 11" descr="GU Seal Vector White.png"/>
          <p:cNvPicPr>
            <a:picLocks noChangeAspect="1"/>
          </p:cNvPicPr>
          <p:nvPr userDrawn="1"/>
        </p:nvPicPr>
        <p:blipFill>
          <a:blip r:embed="rId5" cstate="print"/>
          <a:srcRect b="40001"/>
          <a:stretch>
            <a:fillRect/>
          </a:stretch>
        </p:blipFill>
        <p:spPr>
          <a:xfrm>
            <a:off x="8203401" y="4672013"/>
            <a:ext cx="824284" cy="392906"/>
          </a:xfrm>
          <a:prstGeom prst="rect">
            <a:avLst/>
          </a:prstGeom>
        </p:spPr>
      </p:pic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866901" y="4659406"/>
            <a:ext cx="4339935" cy="342830"/>
          </a:xfrm>
          <a:prstGeom prst="rect">
            <a:avLst/>
          </a:prstGeom>
        </p:spPr>
        <p:txBody>
          <a:bodyPr vert="horz" anchor="ctr"/>
          <a:lstStyle>
            <a:lvl1pPr marL="0" algn="l" defTabSz="914400" rtl="0" eaLnBrk="1" latinLnBrk="0" hangingPunct="1">
              <a:buNone/>
              <a:defRPr kumimoji="0" lang="en-US" sz="1400" b="1" kern="1200" smtClean="0">
                <a:solidFill>
                  <a:srgbClr val="FFFFFF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kumimoji="0" lang="en-US" sz="1400" b="1" kern="1200" dirty="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reference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Master - Dark background"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ttom bar OPAQUE copy.png"/>
          <p:cNvPicPr>
            <a:picLocks noChangeAspect="1"/>
          </p:cNvPicPr>
          <p:nvPr userDrawn="1"/>
        </p:nvPicPr>
        <p:blipFill>
          <a:blip r:embed="rId2" cstate="print"/>
          <a:srcRect b="7229"/>
          <a:stretch>
            <a:fillRect/>
          </a:stretch>
        </p:blipFill>
        <p:spPr>
          <a:xfrm rot="10800000">
            <a:off x="0" y="7143"/>
            <a:ext cx="9144000" cy="916781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07745"/>
            <a:ext cx="6705600" cy="777118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rgbClr val="FCE13E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1976" y="1250578"/>
            <a:ext cx="8498541" cy="15248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 cap="none" baseline="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659406"/>
            <a:ext cx="8199564" cy="342830"/>
          </a:xfrm>
          <a:prstGeom prst="rect">
            <a:avLst/>
          </a:prstGeom>
        </p:spPr>
        <p:txBody>
          <a:bodyPr vert="horz" anchor="ctr"/>
          <a:lstStyle>
            <a:lvl1pPr marL="0" algn="l" defTabSz="914400" rtl="0" eaLnBrk="1" latinLnBrk="0" hangingPunct="1">
              <a:buNone/>
              <a:defRPr kumimoji="0" lang="en-US" sz="1400" b="1" kern="1200" smtClean="0">
                <a:solidFill>
                  <a:srgbClr val="FFFFFF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kumimoji="0" lang="en-US" sz="1400" b="1" kern="1200" dirty="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reference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ent Bulleted-  Dark background"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533612" y="1324208"/>
            <a:ext cx="8153400" cy="3132485"/>
          </a:xfrm>
          <a:prstGeom prst="rect">
            <a:avLst/>
          </a:prstGeom>
        </p:spPr>
        <p:txBody>
          <a:bodyPr lIns="0"/>
          <a:lstStyle>
            <a:lvl1pPr>
              <a:buClr>
                <a:srgbClr val="FFC000"/>
              </a:buCl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>
              <a:buClr>
                <a:srgbClr val="3948DB"/>
              </a:buCl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le 7"/>
          <p:cNvSpPr>
            <a:spLocks noGrp="1"/>
          </p:cNvSpPr>
          <p:nvPr>
            <p:ph type="ctrTitle" hasCustomPrompt="1"/>
          </p:nvPr>
        </p:nvSpPr>
        <p:spPr>
          <a:xfrm>
            <a:off x="534152" y="428625"/>
            <a:ext cx="8165055" cy="68519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slide title style</a:t>
            </a:r>
            <a:endParaRPr kumimoji="0"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866901" y="4659406"/>
            <a:ext cx="4339935" cy="342830"/>
          </a:xfrm>
          <a:prstGeom prst="rect">
            <a:avLst/>
          </a:prstGeom>
        </p:spPr>
        <p:txBody>
          <a:bodyPr vert="horz" anchor="ctr"/>
          <a:lstStyle>
            <a:lvl1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kumimoji="0" lang="en-US" sz="1400" b="1" kern="1200" dirty="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reference</a:t>
            </a:r>
            <a:endParaRPr lang="en-US" dirty="0"/>
          </a:p>
        </p:txBody>
      </p:sp>
      <p:pic>
        <p:nvPicPr>
          <p:cNvPr id="12" name="Picture 11" descr="bottom bar OPAQUE copy.png"/>
          <p:cNvPicPr>
            <a:picLocks noChangeAspect="1"/>
          </p:cNvPicPr>
          <p:nvPr userDrawn="1"/>
        </p:nvPicPr>
        <p:blipFill>
          <a:blip r:embed="rId2" cstate="print"/>
          <a:srcRect b="7229"/>
          <a:stretch>
            <a:fillRect/>
          </a:stretch>
        </p:blipFill>
        <p:spPr>
          <a:xfrm rot="10800000">
            <a:off x="0" y="7143"/>
            <a:ext cx="9144000" cy="916781"/>
          </a:xfrm>
          <a:prstGeom prst="rect">
            <a:avLst/>
          </a:prstGeom>
        </p:spPr>
      </p:pic>
      <p:pic>
        <p:nvPicPr>
          <p:cNvPr id="13" name="Picture 12" descr="MGUH_2C_Rev_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68" y="4623099"/>
            <a:ext cx="1580632" cy="498438"/>
          </a:xfrm>
          <a:prstGeom prst="rect">
            <a:avLst/>
          </a:prstGeom>
        </p:spPr>
      </p:pic>
      <p:pic>
        <p:nvPicPr>
          <p:cNvPr id="14" name="Picture 13" descr="Georgetown University &amp; Medical Center words-White on tran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76975" y="4757737"/>
            <a:ext cx="1945676" cy="265244"/>
          </a:xfrm>
          <a:prstGeom prst="rect">
            <a:avLst/>
          </a:prstGeom>
        </p:spPr>
      </p:pic>
      <p:pic>
        <p:nvPicPr>
          <p:cNvPr id="21" name="Picture 20" descr="GU Seal Vector White.png"/>
          <p:cNvPicPr>
            <a:picLocks noChangeAspect="1"/>
          </p:cNvPicPr>
          <p:nvPr userDrawn="1"/>
        </p:nvPicPr>
        <p:blipFill>
          <a:blip r:embed="rId5" cstate="print"/>
          <a:srcRect b="40001"/>
          <a:stretch>
            <a:fillRect/>
          </a:stretch>
        </p:blipFill>
        <p:spPr>
          <a:xfrm>
            <a:off x="8203401" y="4672013"/>
            <a:ext cx="824284" cy="3929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Content Bulleted-  Dark background"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553726" y="537480"/>
            <a:ext cx="8165055" cy="685198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slide title style</a:t>
            </a:r>
            <a:endParaRPr kumimoji="0" lang="en-US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838326" y="4599709"/>
            <a:ext cx="4100657" cy="422564"/>
          </a:xfrm>
          <a:prstGeom prst="rect">
            <a:avLst/>
          </a:prstGeom>
        </p:spPr>
        <p:txBody>
          <a:bodyPr vert="horz" lIns="0" anchor="b" anchorCtr="0"/>
          <a:lstStyle>
            <a:lvl1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defRPr kumimoji="0" lang="en-US" sz="1400" b="1" kern="1200" smtClean="0">
                <a:solidFill>
                  <a:schemeClr val="tx2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kumimoji="0" lang="en-US" sz="1400" b="1" kern="1200" smtClean="0">
                <a:solidFill>
                  <a:schemeClr val="tx2"/>
                </a:solidFill>
                <a:latin typeface="Adobe Garamond Pro" pitchFamily="18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kumimoji="0" lang="en-US" sz="1400" b="1" kern="1200" smtClean="0">
                <a:solidFill>
                  <a:schemeClr val="tx2"/>
                </a:solidFill>
                <a:latin typeface="Adobe Garamond Pro" pitchFamily="18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kumimoji="0" lang="en-US" sz="1400" b="1" kern="1200" dirty="0" smtClean="0">
                <a:solidFill>
                  <a:schemeClr val="tx2"/>
                </a:solidFill>
                <a:latin typeface="Adobe Garamond Pro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references or footer</a:t>
            </a:r>
          </a:p>
        </p:txBody>
      </p:sp>
      <p:sp>
        <p:nvSpPr>
          <p:cNvPr id="13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547318" y="1278053"/>
            <a:ext cx="8196262" cy="3202781"/>
          </a:xfrm>
          <a:prstGeom prst="rect">
            <a:avLst/>
          </a:prstGeom>
        </p:spPr>
        <p:txBody>
          <a:bodyPr lIns="0"/>
          <a:lstStyle>
            <a:lvl1pPr>
              <a:buNone/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 descr="bottom bar OPAQUE copy.png"/>
          <p:cNvPicPr>
            <a:picLocks noChangeAspect="1"/>
          </p:cNvPicPr>
          <p:nvPr userDrawn="1"/>
        </p:nvPicPr>
        <p:blipFill>
          <a:blip r:embed="rId2" cstate="print"/>
          <a:srcRect b="7229"/>
          <a:stretch>
            <a:fillRect/>
          </a:stretch>
        </p:blipFill>
        <p:spPr>
          <a:xfrm rot="10800000">
            <a:off x="0" y="7143"/>
            <a:ext cx="9144000" cy="916781"/>
          </a:xfrm>
          <a:prstGeom prst="rect">
            <a:avLst/>
          </a:prstGeom>
        </p:spPr>
      </p:pic>
      <p:pic>
        <p:nvPicPr>
          <p:cNvPr id="18" name="Picture 17" descr="MGUH_2C_Rev_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68" y="4623099"/>
            <a:ext cx="1580632" cy="498438"/>
          </a:xfrm>
          <a:prstGeom prst="rect">
            <a:avLst/>
          </a:prstGeom>
        </p:spPr>
      </p:pic>
      <p:pic>
        <p:nvPicPr>
          <p:cNvPr id="19" name="Picture 18" descr="Georgetown University &amp; Medical Center words-White on tran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76975" y="4757737"/>
            <a:ext cx="1945676" cy="265244"/>
          </a:xfrm>
          <a:prstGeom prst="rect">
            <a:avLst/>
          </a:prstGeom>
        </p:spPr>
      </p:pic>
      <p:pic>
        <p:nvPicPr>
          <p:cNvPr id="20" name="Picture 19" descr="GU Seal Vector White.png"/>
          <p:cNvPicPr>
            <a:picLocks noChangeAspect="1"/>
          </p:cNvPicPr>
          <p:nvPr userDrawn="1"/>
        </p:nvPicPr>
        <p:blipFill>
          <a:blip r:embed="rId5" cstate="print"/>
          <a:srcRect b="40001"/>
          <a:stretch>
            <a:fillRect/>
          </a:stretch>
        </p:blipFill>
        <p:spPr>
          <a:xfrm>
            <a:off x="8203401" y="4672013"/>
            <a:ext cx="824284" cy="3929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Content Bulleted-  Dark background"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ealey semi 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2280"/>
            <a:ext cx="9144000" cy="491894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533612" y="1324208"/>
            <a:ext cx="8153400" cy="3132485"/>
          </a:xfrm>
          <a:prstGeom prst="rect">
            <a:avLst/>
          </a:prstGeom>
        </p:spPr>
        <p:txBody>
          <a:bodyPr lIns="0"/>
          <a:lstStyle>
            <a:lvl1pPr>
              <a:buClr>
                <a:srgbClr val="FFC000"/>
              </a:buCl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>
              <a:buClr>
                <a:srgbClr val="3948DB"/>
              </a:buCl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le 7"/>
          <p:cNvSpPr>
            <a:spLocks noGrp="1"/>
          </p:cNvSpPr>
          <p:nvPr>
            <p:ph type="ctrTitle" hasCustomPrompt="1"/>
          </p:nvPr>
        </p:nvSpPr>
        <p:spPr>
          <a:xfrm>
            <a:off x="534152" y="428625"/>
            <a:ext cx="8165055" cy="68519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slide title style</a:t>
            </a:r>
            <a:endParaRPr kumimoji="0"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6" y="4659406"/>
            <a:ext cx="4387560" cy="342830"/>
          </a:xfrm>
          <a:prstGeom prst="rect">
            <a:avLst/>
          </a:prstGeom>
        </p:spPr>
        <p:txBody>
          <a:bodyPr vert="horz" anchor="ctr"/>
          <a:lstStyle>
            <a:lvl1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kumimoji="0" lang="en-US" sz="1400" b="1" kern="120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kumimoji="0" lang="en-US" sz="1400" b="1" kern="1200" dirty="0" smtClean="0">
                <a:solidFill>
                  <a:schemeClr val="bg1"/>
                </a:solidFill>
                <a:latin typeface="Adobe Garamond Pro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reference</a:t>
            </a:r>
            <a:endParaRPr lang="en-US" dirty="0"/>
          </a:p>
        </p:txBody>
      </p:sp>
      <p:pic>
        <p:nvPicPr>
          <p:cNvPr id="12" name="Picture 11" descr="bottom bar OPAQUE copy.png"/>
          <p:cNvPicPr>
            <a:picLocks noChangeAspect="1"/>
          </p:cNvPicPr>
          <p:nvPr userDrawn="1"/>
        </p:nvPicPr>
        <p:blipFill>
          <a:blip r:embed="rId3" cstate="print"/>
          <a:srcRect b="7229"/>
          <a:stretch>
            <a:fillRect/>
          </a:stretch>
        </p:blipFill>
        <p:spPr>
          <a:xfrm rot="10800000">
            <a:off x="0" y="7143"/>
            <a:ext cx="9144000" cy="916781"/>
          </a:xfrm>
          <a:prstGeom prst="rect">
            <a:avLst/>
          </a:prstGeom>
        </p:spPr>
      </p:pic>
      <p:pic>
        <p:nvPicPr>
          <p:cNvPr id="13" name="Picture 12" descr="MGUH_2C_Rev_V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568" y="4623099"/>
            <a:ext cx="1580632" cy="498438"/>
          </a:xfrm>
          <a:prstGeom prst="rect">
            <a:avLst/>
          </a:prstGeom>
        </p:spPr>
      </p:pic>
      <p:pic>
        <p:nvPicPr>
          <p:cNvPr id="14" name="Picture 13" descr="Georgetown University &amp; Medical Center words-White on tran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276975" y="4757737"/>
            <a:ext cx="1945676" cy="265244"/>
          </a:xfrm>
          <a:prstGeom prst="rect">
            <a:avLst/>
          </a:prstGeom>
        </p:spPr>
      </p:pic>
      <p:pic>
        <p:nvPicPr>
          <p:cNvPr id="21" name="Picture 20" descr="GU Seal Vector White.png"/>
          <p:cNvPicPr>
            <a:picLocks noChangeAspect="1"/>
          </p:cNvPicPr>
          <p:nvPr userDrawn="1"/>
        </p:nvPicPr>
        <p:blipFill>
          <a:blip r:embed="rId6" cstate="print"/>
          <a:srcRect b="40001"/>
          <a:stretch>
            <a:fillRect/>
          </a:stretch>
        </p:blipFill>
        <p:spPr>
          <a:xfrm>
            <a:off x="8203401" y="4672013"/>
            <a:ext cx="824284" cy="3929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 OPAQUE copy.png"/>
          <p:cNvPicPr>
            <a:picLocks noChangeAspect="1"/>
          </p:cNvPicPr>
          <p:nvPr/>
        </p:nvPicPr>
        <p:blipFill>
          <a:blip r:embed="rId7" cstate="print"/>
          <a:srcRect b="7229"/>
          <a:stretch>
            <a:fillRect/>
          </a:stretch>
        </p:blipFill>
        <p:spPr>
          <a:xfrm rot="10800000">
            <a:off x="0" y="7143"/>
            <a:ext cx="9144000" cy="916781"/>
          </a:xfrm>
          <a:prstGeom prst="rect">
            <a:avLst/>
          </a:prstGeom>
        </p:spPr>
      </p:pic>
      <p:pic>
        <p:nvPicPr>
          <p:cNvPr id="8" name="Picture 7" descr="MGUH_2C_Rev_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68" y="4623099"/>
            <a:ext cx="1580632" cy="498438"/>
          </a:xfrm>
          <a:prstGeom prst="rect">
            <a:avLst/>
          </a:prstGeom>
        </p:spPr>
      </p:pic>
      <p:pic>
        <p:nvPicPr>
          <p:cNvPr id="9" name="Picture 8" descr="Georgetown University &amp; Medical Center words-White on tr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76975" y="4757737"/>
            <a:ext cx="1945676" cy="265244"/>
          </a:xfrm>
          <a:prstGeom prst="rect">
            <a:avLst/>
          </a:prstGeom>
        </p:spPr>
      </p:pic>
      <p:pic>
        <p:nvPicPr>
          <p:cNvPr id="13" name="Picture 12" descr="GU Seal Vector White.png"/>
          <p:cNvPicPr>
            <a:picLocks noChangeAspect="1"/>
          </p:cNvPicPr>
          <p:nvPr/>
        </p:nvPicPr>
        <p:blipFill>
          <a:blip r:embed="rId10" cstate="print"/>
          <a:srcRect b="40001"/>
          <a:stretch>
            <a:fillRect/>
          </a:stretch>
        </p:blipFill>
        <p:spPr>
          <a:xfrm>
            <a:off x="8203401" y="4672013"/>
            <a:ext cx="824284" cy="392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9" r:id="rId2"/>
    <p:sldLayoutId id="2147483715" r:id="rId3"/>
    <p:sldLayoutId id="2147483718" r:id="rId4"/>
    <p:sldLayoutId id="2147483728" r:id="rId5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Adobe Garamond Pro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b="1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1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b="1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b="1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b="1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uh-radiologyresearch@gunet.georgetow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schers@gunet.georgetown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15627" y="3032564"/>
            <a:ext cx="4621696" cy="16286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20040" marR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Susan M. Ascher, MD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</a:br>
            <a: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  <a:t>Professor of Radiology</a:t>
            </a:r>
            <a:b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  <a:t>Vice Chair, Research</a:t>
            </a:r>
            <a:b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  <a:t>Stephanie Zimmet, FACHE</a:t>
            </a:r>
            <a:b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dobe Garamond Pro" pitchFamily="18" charset="0"/>
              </a:rPr>
              <a:t>Administrative Director, MMGR</a:t>
            </a:r>
          </a:p>
          <a:p>
            <a:pPr marL="320040" marR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</a:pPr>
            <a:endParaRPr lang="en-US" sz="1400" b="1" i="1" dirty="0" smtClean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6993" y="1445622"/>
            <a:ext cx="8526462" cy="1591865"/>
          </a:xfrm>
          <a:prstGeom prst="rect">
            <a:avLst/>
          </a:prstGeom>
          <a:ln w="38100">
            <a:noFill/>
          </a:ln>
        </p:spPr>
        <p:txBody>
          <a:bodyPr lIns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FCE13E"/>
                </a:solidFill>
                <a:latin typeface="Century Gothic" pitchFamily="34" charset="0"/>
                <a:ea typeface="ＭＳ Ｐゴシック" pitchFamily="1" charset="-128"/>
                <a:cs typeface="Arial" pitchFamily="34" charset="0"/>
              </a:rPr>
              <a:t>CLINICAL RESEARCH NETWORK </a:t>
            </a:r>
            <a:r>
              <a:rPr lang="en-US" sz="2400" b="1" dirty="0" smtClean="0">
                <a:solidFill>
                  <a:srgbClr val="FCE13E"/>
                </a:solidFill>
                <a:latin typeface="Century Gothic" pitchFamily="34" charset="0"/>
                <a:ea typeface="ＭＳ Ｐゴシック" pitchFamily="1" charset="-128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CE13E"/>
                </a:solidFill>
                <a:latin typeface="Century Gothic" pitchFamily="34" charset="0"/>
                <a:ea typeface="ＭＳ Ｐゴシック" pitchFamily="1" charset="-128"/>
                <a:cs typeface="Arial" pitchFamily="34" charset="0"/>
              </a:rPr>
            </a:br>
            <a:endParaRPr lang="en-US" sz="2400" b="1" dirty="0" smtClean="0">
              <a:solidFill>
                <a:srgbClr val="FCE13E"/>
              </a:solidFill>
              <a:latin typeface="Century Gothic" pitchFamily="34" charset="0"/>
              <a:ea typeface="ＭＳ Ｐゴシック" pitchFamily="1" charset="-128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CE13E"/>
                </a:solidFill>
                <a:latin typeface="Century Gothic" pitchFamily="34" charset="0"/>
                <a:ea typeface="ＭＳ Ｐゴシック" pitchFamily="1" charset="-128"/>
                <a:cs typeface="Arial" pitchFamily="34" charset="0"/>
              </a:rPr>
              <a:t>PROCESS FOR REQUESTING RADIOLOGY SUPPORT</a:t>
            </a:r>
            <a:br>
              <a:rPr lang="en-US" sz="2800" b="1" dirty="0" smtClean="0">
                <a:solidFill>
                  <a:srgbClr val="FCE13E"/>
                </a:solidFill>
                <a:latin typeface="Century Gothic" pitchFamily="34" charset="0"/>
                <a:ea typeface="ＭＳ Ｐゴシック" pitchFamily="1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FCE13E"/>
                </a:solidFill>
                <a:latin typeface="Century Gothic" pitchFamily="34" charset="0"/>
                <a:ea typeface="ＭＳ Ｐゴシック" pitchFamily="1" charset="-128"/>
                <a:cs typeface="Arial" pitchFamily="34" charset="0"/>
              </a:rPr>
              <a:t> FOR CLINICAL TRIALS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FCE13E"/>
              </a:solidFill>
              <a:effectLst/>
              <a:uLnTx/>
              <a:uFillTx/>
              <a:latin typeface="Century Gothic" pitchFamily="34" charset="0"/>
              <a:ea typeface="ＭＳ Ｐゴシック" pitchFamily="1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29862" y="1540271"/>
            <a:ext cx="9216020" cy="3132485"/>
          </a:xfrm>
        </p:spPr>
        <p:txBody>
          <a:bodyPr/>
          <a:lstStyle/>
          <a:p>
            <a:pPr marL="514350" indent="-514350"/>
            <a:r>
              <a:rPr lang="en-US" sz="3200" dirty="0" smtClean="0"/>
              <a:t>To </a:t>
            </a:r>
            <a:r>
              <a:rPr lang="en-US" sz="3600" dirty="0" smtClean="0"/>
              <a:t>ensure</a:t>
            </a:r>
            <a:r>
              <a:rPr lang="en-US" sz="3200" dirty="0" smtClean="0"/>
              <a:t> Radiology can adequately support trials</a:t>
            </a:r>
            <a:endParaRPr lang="en-US" dirty="0" smtClean="0"/>
          </a:p>
          <a:p>
            <a:pPr marL="834390" lvl="1" indent="-514350"/>
            <a:r>
              <a:rPr lang="en-US" dirty="0" smtClean="0"/>
              <a:t>Hardware</a:t>
            </a:r>
          </a:p>
          <a:p>
            <a:pPr marL="834390" lvl="1" indent="-514350"/>
            <a:r>
              <a:rPr lang="en-US" dirty="0" smtClean="0"/>
              <a:t>Software</a:t>
            </a:r>
          </a:p>
          <a:p>
            <a:pPr marL="834390" lvl="1" indent="-514350"/>
            <a:r>
              <a:rPr lang="en-US" dirty="0" smtClean="0"/>
              <a:t>Personnel</a:t>
            </a:r>
          </a:p>
          <a:p>
            <a:pPr marL="834390" lvl="1" indent="-514350"/>
            <a:r>
              <a:rPr lang="en-US" dirty="0" smtClean="0"/>
              <a:t>Work flow for patients &amp; staff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38693"/>
            <a:ext cx="9144000" cy="1251492"/>
          </a:xfrm>
          <a:noFill/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CE13E"/>
                </a:solidFill>
              </a:rPr>
              <a:t>WHY DO WE NEED A PROCESS?</a:t>
            </a:r>
            <a:endParaRPr lang="en-US" dirty="0">
              <a:solidFill>
                <a:srgbClr val="FCE1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19862" y="1492771"/>
            <a:ext cx="8610388" cy="3132485"/>
          </a:xfrm>
        </p:spPr>
        <p:txBody>
          <a:bodyPr/>
          <a:lstStyle/>
          <a:p>
            <a:pPr marL="514350" indent="-514350"/>
            <a:r>
              <a:rPr lang="en-US" sz="3200" dirty="0" smtClean="0"/>
              <a:t>Monthly meetings with stakeholders</a:t>
            </a:r>
          </a:p>
          <a:p>
            <a:pPr marL="834390" lvl="1" indent="-514350"/>
            <a:r>
              <a:rPr lang="en-US" dirty="0" smtClean="0"/>
              <a:t>Radiology</a:t>
            </a:r>
          </a:p>
          <a:p>
            <a:pPr marL="834390" lvl="1" indent="-514350"/>
            <a:r>
              <a:rPr lang="en-US" dirty="0" smtClean="0"/>
              <a:t>Clinical Research Operations Office (CROO)</a:t>
            </a:r>
          </a:p>
          <a:p>
            <a:pPr marL="1108710" lvl="2" indent="-514350"/>
            <a:r>
              <a:rPr lang="en-US" dirty="0" smtClean="0"/>
              <a:t>CRC </a:t>
            </a:r>
            <a:r>
              <a:rPr lang="en-US" dirty="0" smtClean="0"/>
              <a:t>M</a:t>
            </a:r>
            <a:r>
              <a:rPr lang="en-US" dirty="0" smtClean="0"/>
              <a:t>anager</a:t>
            </a:r>
          </a:p>
          <a:p>
            <a:pPr marL="1108710" lvl="2" indent="-514350"/>
            <a:r>
              <a:rPr lang="en-US" dirty="0" err="1" smtClean="0"/>
              <a:t>OnCore</a:t>
            </a:r>
            <a:r>
              <a:rPr lang="en-US" dirty="0" smtClean="0"/>
              <a:t> System Coordinator</a:t>
            </a:r>
            <a:endParaRPr lang="en-US" dirty="0" smtClean="0"/>
          </a:p>
          <a:p>
            <a:pPr marL="834390" lvl="1" indent="-514350"/>
            <a:r>
              <a:rPr lang="en-US" dirty="0" smtClean="0"/>
              <a:t>LCC: Clinical Research Management Office (CRMO</a:t>
            </a:r>
            <a:r>
              <a:rPr lang="en-US" dirty="0" smtClean="0"/>
              <a:t>)</a:t>
            </a:r>
          </a:p>
          <a:p>
            <a:pPr marL="834390" lvl="1" indent="-514350"/>
            <a:endParaRPr lang="en-US" dirty="0" smtClean="0"/>
          </a:p>
          <a:p>
            <a:pPr marL="834390" lvl="1" indent="-514350"/>
            <a:endParaRPr lang="en-US" dirty="0" smtClean="0"/>
          </a:p>
          <a:p>
            <a:pPr marL="834390" lvl="1" indent="-514350"/>
            <a:endParaRPr lang="en-US" dirty="0" smtClean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38693"/>
            <a:ext cx="9144000" cy="1251492"/>
          </a:xfrm>
          <a:noFill/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CE13E"/>
                </a:solidFill>
              </a:rPr>
              <a:t>HOW DID PROCESS COME ABOUT?</a:t>
            </a:r>
            <a:endParaRPr lang="en-US" dirty="0">
              <a:solidFill>
                <a:srgbClr val="FCE1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533612" y="1504647"/>
            <a:ext cx="8153400" cy="3132485"/>
          </a:xfrm>
        </p:spPr>
        <p:txBody>
          <a:bodyPr/>
          <a:lstStyle/>
          <a:p>
            <a:pPr marL="514350" indent="-514350"/>
            <a:r>
              <a:rPr lang="en-US" sz="3200" dirty="0" smtClean="0"/>
              <a:t>Facilitate protocol implementation</a:t>
            </a:r>
          </a:p>
          <a:p>
            <a:pPr marL="514350" indent="-514350"/>
            <a:r>
              <a:rPr lang="en-US" sz="3200" dirty="0" smtClean="0"/>
              <a:t>Improve coordination between PI’s, CRC’s, patients and radiology</a:t>
            </a:r>
          </a:p>
          <a:p>
            <a:pPr marL="514350" indent="-514350"/>
            <a:r>
              <a:rPr lang="en-US" sz="3200" dirty="0" smtClean="0"/>
              <a:t>Improve accounting to help radiology prioritize resource allocation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38693"/>
            <a:ext cx="9144000" cy="1251492"/>
          </a:xfrm>
          <a:noFill/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CE13E"/>
                </a:solidFill>
              </a:rPr>
              <a:t>GOALS OF PROCESS: </a:t>
            </a:r>
            <a:br>
              <a:rPr lang="en-US" dirty="0" smtClean="0">
                <a:solidFill>
                  <a:srgbClr val="FCE13E"/>
                </a:solidFill>
              </a:rPr>
            </a:br>
            <a:r>
              <a:rPr lang="en-US" dirty="0" smtClean="0">
                <a:solidFill>
                  <a:srgbClr val="FCE13E"/>
                </a:solidFill>
              </a:rPr>
              <a:t>Engaging Radiology Earlier </a:t>
            </a:r>
            <a:r>
              <a:rPr lang="en-US" dirty="0" smtClean="0">
                <a:solidFill>
                  <a:srgbClr val="FCE13E"/>
                </a:solidFill>
              </a:rPr>
              <a:t>Will</a:t>
            </a:r>
            <a:r>
              <a:rPr lang="en-US" dirty="0" smtClean="0">
                <a:solidFill>
                  <a:srgbClr val="FCE13E"/>
                </a:solidFill>
              </a:rPr>
              <a:t>:</a:t>
            </a:r>
            <a:endParaRPr lang="en-US" dirty="0">
              <a:solidFill>
                <a:srgbClr val="FCE1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533611" y="875272"/>
            <a:ext cx="8384757" cy="31324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Study team </a:t>
            </a:r>
            <a:r>
              <a:rPr lang="en-US" sz="2800" dirty="0" smtClean="0"/>
              <a:t>downloads form</a:t>
            </a:r>
            <a:r>
              <a:rPr lang="en-US" sz="2800" dirty="0" smtClean="0"/>
              <a:t> from </a:t>
            </a:r>
            <a:r>
              <a:rPr lang="en-US" sz="2800" dirty="0" err="1" smtClean="0"/>
              <a:t>OnCore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Email completed form to:</a:t>
            </a:r>
            <a:r>
              <a:rPr 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CE13E"/>
                </a:solidFill>
                <a:hlinkClick r:id="rId3"/>
              </a:rPr>
              <a:t>guh-radiologyresearch@gunet.georgetown.edu</a:t>
            </a:r>
            <a:endParaRPr lang="en-US" sz="2800" dirty="0" smtClean="0">
              <a:solidFill>
                <a:srgbClr val="FCE13E"/>
              </a:solidFill>
            </a:endParaRP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 smtClean="0"/>
              <a:t>Include Imaging manual &amp;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VC will assign protocol review to radiologist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 err="1" smtClean="0"/>
              <a:t>Rad</a:t>
            </a:r>
            <a:r>
              <a:rPr lang="en-US" sz="2400" dirty="0" smtClean="0"/>
              <a:t> reviewer may request more information from PI/CRC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VC will approve request and </a:t>
            </a:r>
            <a:r>
              <a:rPr lang="en-US" sz="2800" dirty="0" smtClean="0"/>
              <a:t>return form </a:t>
            </a:r>
            <a:r>
              <a:rPr lang="en-US" sz="2800" dirty="0" smtClean="0"/>
              <a:t>to study team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 smtClean="0"/>
              <a:t>Team to upload form into </a:t>
            </a:r>
            <a:r>
              <a:rPr lang="en-US" sz="2400" dirty="0" err="1" smtClean="0"/>
              <a:t>OnCore</a:t>
            </a:r>
            <a:endParaRPr lang="en-US" sz="2400" dirty="0" smtClean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-407557"/>
            <a:ext cx="9144000" cy="125149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CE13E"/>
                </a:solidFill>
              </a:rPr>
              <a:t>PROCESS</a:t>
            </a:r>
            <a:endParaRPr lang="en-US" sz="4000" dirty="0">
              <a:solidFill>
                <a:srgbClr val="FCE1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3612" y="837333"/>
            <a:ext cx="8153400" cy="3132485"/>
          </a:xfrm>
        </p:spPr>
        <p:txBody>
          <a:bodyPr/>
          <a:lstStyle/>
          <a:p>
            <a:r>
              <a:rPr lang="en-US" sz="4000" dirty="0" smtClean="0"/>
              <a:t>Questions? Comments?</a:t>
            </a:r>
          </a:p>
          <a:p>
            <a:pPr lvl="1"/>
            <a:r>
              <a:rPr lang="en-US" sz="3600" dirty="0" smtClean="0">
                <a:hlinkClick r:id="rId2"/>
              </a:rPr>
              <a:t>aschers@gunet.georgetown.edu</a:t>
            </a:r>
            <a:endParaRPr lang="en-US" sz="3600" dirty="0" smtClean="0"/>
          </a:p>
          <a:p>
            <a:r>
              <a:rPr lang="en-US" sz="4000" dirty="0" smtClean="0"/>
              <a:t>Iterative process</a:t>
            </a:r>
          </a:p>
          <a:p>
            <a:r>
              <a:rPr lang="en-US" sz="4000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/>
      <a:bodyPr/>
      <a:lstStyle>
        <a:defPPr marL="320040" marR="0" indent="-320040" algn="l" defTabSz="914400" rtl="0" eaLnBrk="1" fontAlgn="auto" latinLnBrk="0" hangingPunct="1">
          <a:lnSpc>
            <a:spcPct val="100000"/>
          </a:lnSpc>
          <a:spcBef>
            <a:spcPts val="700"/>
          </a:spcBef>
          <a:spcAft>
            <a:spcPts val="0"/>
          </a:spcAft>
          <a:buClr>
            <a:schemeClr val="accent2"/>
          </a:buClr>
          <a:buSzPct val="60000"/>
          <a:buFont typeface="Wingdings"/>
          <a:buChar char=""/>
          <a:tabLst/>
          <a:defRPr kumimoji="0" sz="2900" b="1" i="0" u="none" strike="noStrike" kern="1200" cap="none" spc="0" normalizeH="0" baseline="0" noProof="0" dirty="0" smtClean="0">
            <a:ln>
              <a:noFill/>
            </a:ln>
            <a:solidFill>
              <a:srgbClr val="000046"/>
            </a:solidFill>
            <a:effectLst/>
            <a:uLnTx/>
            <a:uFillTx/>
            <a:latin typeface="Adobe Garamond Pro" pitchFamily="18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3457</TotalTime>
  <Words>116</Words>
  <Application>Microsoft Office PowerPoint</Application>
  <PresentationFormat>On-screen Show (16:9)</PresentationFormat>
  <Paragraphs>38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Median</vt:lpstr>
      <vt:lpstr>Slide 1</vt:lpstr>
      <vt:lpstr>WHY DO WE NEED A PROCESS?</vt:lpstr>
      <vt:lpstr>HOW DID PROCESS COME ABOUT?</vt:lpstr>
      <vt:lpstr>GOALS OF PROCESS:  Engaging Radiology Earlier Will:</vt:lpstr>
      <vt:lpstr>PROCESS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klemmd</dc:creator>
  <cp:lastModifiedBy>aschers</cp:lastModifiedBy>
  <cp:revision>379</cp:revision>
  <dcterms:created xsi:type="dcterms:W3CDTF">2015-11-02T14:06:20Z</dcterms:created>
  <dcterms:modified xsi:type="dcterms:W3CDTF">2018-09-24T15:31:51Z</dcterms:modified>
</cp:coreProperties>
</file>