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264" r:id="rId4"/>
    <p:sldId id="269" r:id="rId5"/>
    <p:sldId id="294" r:id="rId6"/>
    <p:sldId id="284" r:id="rId7"/>
    <p:sldId id="286" r:id="rId8"/>
    <p:sldId id="289" r:id="rId9"/>
    <p:sldId id="296" r:id="rId10"/>
    <p:sldId id="259" r:id="rId11"/>
    <p:sldId id="295" r:id="rId12"/>
    <p:sldId id="291" r:id="rId13"/>
    <p:sldId id="287" r:id="rId14"/>
    <p:sldId id="292" r:id="rId15"/>
    <p:sldId id="293" r:id="rId16"/>
    <p:sldId id="298" r:id="rId17"/>
    <p:sldId id="265" r:id="rId18"/>
    <p:sldId id="26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Turnure" initials="JT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58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022" y="1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8130B-1377-4724-8406-795CF096A01C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0A6DA-6786-4395-9600-835E94E56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73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159426-2D33-4101-BCEA-4E711BA5D27A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146D70-9504-4969-812C-812E1176B2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4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46D70-9504-4969-812C-812E1176B2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6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7BBC-E765-420E-B466-42E480663702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9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862E-712D-4508-BD63-9DC04ED82357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3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4C3-17C2-47BF-A17C-B18CEB27B27F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F064-830A-47E4-AB17-19B0EC96B4D7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7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D5BE-9535-4198-B1FB-4BF57041ACB3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4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DB96-74B7-4667-A96A-0A1FFC4C9512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B21-2E93-49E8-82C6-4DA0E555882D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2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BAC8-48DE-4BE8-8AAA-8FE441B13048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0DD3-9811-435C-B061-8239815A52B0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5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F7EB-2690-4016-8F0E-9EC4B97D74E7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4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AB1A-E33B-4A7A-9A42-647D26BF25A6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3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C8EE-7E15-41C4-91FE-8E09E41BC54A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“Think it up” and BGRO will help you make it happen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64C4C-6381-4AF1-8CA8-4FD9D32F3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4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5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BGRO </a:t>
            </a:r>
            <a:r>
              <a:rPr lang="en-US" sz="2800" b="1" dirty="0"/>
              <a:t>Clinical Depts and Centers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8001000" cy="5791200"/>
          </a:xfrm>
        </p:spPr>
        <p:txBody>
          <a:bodyPr>
            <a:normAutofit fontScale="47500" lnSpcReduction="20000"/>
          </a:bodyPr>
          <a:lstStyle/>
          <a:p>
            <a:r>
              <a:rPr lang="en-US" sz="7000" b="1" dirty="0" smtClean="0">
                <a:solidFill>
                  <a:srgbClr val="0000FF"/>
                </a:solidFill>
              </a:rPr>
              <a:t>Revenue Recognition for Sponsored Clinical Trials</a:t>
            </a:r>
          </a:p>
          <a:p>
            <a:r>
              <a:rPr lang="en-US" sz="7000" b="1" dirty="0" smtClean="0">
                <a:solidFill>
                  <a:srgbClr val="0000FF"/>
                </a:solidFill>
              </a:rPr>
              <a:t>Process / Procedure</a:t>
            </a:r>
          </a:p>
          <a:p>
            <a:pPr algn="l"/>
            <a:endParaRPr lang="en-US" sz="5100" u="sng" dirty="0" smtClean="0">
              <a:solidFill>
                <a:schemeClr val="tx1"/>
              </a:solidFill>
            </a:endParaRPr>
          </a:p>
          <a:p>
            <a:pPr algn="l"/>
            <a:endParaRPr lang="en-US" sz="5100" u="sng" dirty="0" smtClean="0">
              <a:solidFill>
                <a:schemeClr val="tx1"/>
              </a:solidFill>
            </a:endParaRPr>
          </a:p>
          <a:p>
            <a:pPr algn="l"/>
            <a:r>
              <a:rPr lang="en-US" sz="5100" u="sng" dirty="0" smtClean="0">
                <a:solidFill>
                  <a:schemeClr val="tx1"/>
                </a:solidFill>
              </a:rPr>
              <a:t>Focus of today’s Session: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What is it?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Why are we doing it?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FY2016 Goals</a:t>
            </a:r>
            <a:endParaRPr lang="en-US" sz="59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Clinical Trial Business Model/Workflow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700" dirty="0" smtClean="0">
                <a:solidFill>
                  <a:schemeClr val="tx1"/>
                </a:solidFill>
              </a:rPr>
              <a:t>Overview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700" dirty="0" smtClean="0">
                <a:solidFill>
                  <a:schemeClr val="tx1"/>
                </a:solidFill>
              </a:rPr>
              <a:t>Roles/Responsibilities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GMS Process/Procedure to Recognize C.T. Earnings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Additional Resources and Training Opportunities</a:t>
            </a:r>
            <a:endParaRPr lang="en-US" sz="51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133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WELCOME!!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4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3" y="152400"/>
            <a:ext cx="7772400" cy="1470025"/>
          </a:xfrm>
        </p:spPr>
        <p:txBody>
          <a:bodyPr/>
          <a:lstStyle/>
          <a:p>
            <a:r>
              <a:rPr lang="en-US" b="1" dirty="0" smtClean="0"/>
              <a:t>BGRO Clinical Depts and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11275"/>
            <a:ext cx="8458200" cy="5410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4400" b="1" u="sng" dirty="0">
                <a:solidFill>
                  <a:srgbClr val="0000FF"/>
                </a:solidFill>
              </a:rPr>
              <a:t>Responsibilities and Contacts</a:t>
            </a:r>
            <a:endParaRPr lang="en-US" sz="14400" dirty="0">
              <a:solidFill>
                <a:srgbClr val="0000FF"/>
              </a:solidFill>
            </a:endParaRPr>
          </a:p>
          <a:p>
            <a:pPr algn="l"/>
            <a:endParaRPr lang="en-US" sz="11200" dirty="0" smtClean="0">
              <a:solidFill>
                <a:schemeClr val="tx1"/>
              </a:solidFill>
            </a:endParaRPr>
          </a:p>
          <a:p>
            <a:pPr algn="l"/>
            <a:r>
              <a:rPr lang="en-US" sz="11200" dirty="0" smtClean="0">
                <a:solidFill>
                  <a:schemeClr val="tx1"/>
                </a:solidFill>
              </a:rPr>
              <a:t>Department/Center </a:t>
            </a:r>
            <a:r>
              <a:rPr lang="en-US" sz="11200" dirty="0" smtClean="0">
                <a:solidFill>
                  <a:schemeClr val="tx1"/>
                </a:solidFill>
              </a:rPr>
              <a:t>Financial Administrators</a:t>
            </a: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r>
              <a:rPr lang="en-US" sz="9600" b="1" dirty="0" smtClean="0">
                <a:solidFill>
                  <a:srgbClr val="0000FF"/>
                </a:solidFill>
              </a:rPr>
              <a:t>Financial Responsibilities include</a:t>
            </a:r>
            <a:r>
              <a:rPr lang="en-US" sz="80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The post-award management of all Sponsored Awards within this Sector.   The majority of work stems from the monthly reconciliation in compliance with GUMC policies/procedures.  Review is to include:  effort, enrollment, burn-rate, SubK-Subsites, ICAs, equipment, contract management, compliance renewals, revenue reconciliation,  grant closeout process,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Prepares the operation budgets per MCF requests.  To include:  5-year plan, annual budget, capital equip, operational fiscal year closeout and startup processes, and other ad hoc requests of this nature.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</a:rPr>
              <a:t>Pre-award Budget Review for Clinical Industry Sponsored Trials.</a:t>
            </a:r>
          </a:p>
          <a:p>
            <a:pPr algn="l"/>
            <a:endParaRPr lang="en-US" sz="6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10</a:t>
            </a:fld>
            <a:endParaRPr lang="en-US" dirty="0"/>
          </a:p>
        </p:txBody>
      </p:sp>
      <p:pic>
        <p:nvPicPr>
          <p:cNvPr id="12290" name="Picture 2" descr="C:\Program Files (x86)\Microsoft Office\MEDIA\CAGCAT10\j02854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47800"/>
            <a:ext cx="1202741" cy="120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38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dirty="0" smtClean="0"/>
              <a:t>Specific Steps in Revenue Recognition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do 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11</a:t>
            </a:fld>
            <a:endParaRPr lang="en-US" dirty="0"/>
          </a:p>
        </p:txBody>
      </p:sp>
      <p:pic>
        <p:nvPicPr>
          <p:cNvPr id="14338" name="Picture 2" descr="C:\Program Files (x86)\Microsoft Office\MEDIA\CAGCAT10\j018742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1762125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3048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7315200" cy="486287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The Billing </a:t>
            </a:r>
            <a:r>
              <a:rPr lang="en-US" sz="2800" b="1" dirty="0">
                <a:solidFill>
                  <a:srgbClr val="0000FF"/>
                </a:solidFill>
              </a:rPr>
              <a:t>and </a:t>
            </a:r>
            <a:r>
              <a:rPr lang="en-US" sz="2800" b="1" dirty="0" smtClean="0">
                <a:solidFill>
                  <a:srgbClr val="0000FF"/>
                </a:solidFill>
              </a:rPr>
              <a:t>Invoicing “</a:t>
            </a:r>
            <a:r>
              <a:rPr lang="en-US" sz="2800" b="1" dirty="0" smtClean="0">
                <a:solidFill>
                  <a:srgbClr val="FF0000"/>
                </a:solidFill>
              </a:rPr>
              <a:t>Team</a:t>
            </a:r>
            <a:r>
              <a:rPr lang="en-US" sz="2800" b="1" dirty="0" smtClean="0">
                <a:solidFill>
                  <a:srgbClr val="0000FF"/>
                </a:solidFill>
              </a:rPr>
              <a:t>”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u="sng" dirty="0">
                <a:solidFill>
                  <a:srgbClr val="FF0000"/>
                </a:solidFill>
              </a:rPr>
              <a:t>P</a:t>
            </a:r>
            <a:r>
              <a:rPr lang="en-US" sz="2400" u="sng" dirty="0" smtClean="0">
                <a:solidFill>
                  <a:srgbClr val="FF0000"/>
                </a:solidFill>
              </a:rPr>
              <a:t>rincipal Investigator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to review his/her sponsored research accounts on a monthly basis with the </a:t>
            </a:r>
            <a:r>
              <a:rPr lang="en-US" sz="2400" u="sng" dirty="0" smtClean="0">
                <a:solidFill>
                  <a:srgbClr val="FF0000"/>
                </a:solidFill>
              </a:rPr>
              <a:t>Department Financial </a:t>
            </a:r>
            <a:r>
              <a:rPr lang="en-US" sz="2400" u="sng" dirty="0" smtClean="0">
                <a:solidFill>
                  <a:srgbClr val="FF0000"/>
                </a:solidFill>
              </a:rPr>
              <a:t>Administrator</a:t>
            </a:r>
            <a:r>
              <a:rPr lang="en-US" sz="2400" dirty="0" smtClean="0"/>
              <a:t> </a:t>
            </a:r>
            <a:r>
              <a:rPr lang="en-US" sz="2400" dirty="0" smtClean="0"/>
              <a:t>and the </a:t>
            </a:r>
            <a:r>
              <a:rPr lang="en-US" sz="2400" u="sng" dirty="0" smtClean="0">
                <a:solidFill>
                  <a:srgbClr val="FF0000"/>
                </a:solidFill>
              </a:rPr>
              <a:t>Research Coordinator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per GU 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Confirm that all charges are appropriate </a:t>
            </a:r>
            <a:r>
              <a:rPr lang="en-US" sz="2400" dirty="0"/>
              <a:t>and no charges are missing </a:t>
            </a:r>
            <a:r>
              <a:rPr lang="en-US" sz="2400" dirty="0" smtClean="0"/>
              <a:t>or duplicated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Review all revenue reported is accurate and complete per the External Billing Grid attached to the executed contract. </a:t>
            </a:r>
            <a:endParaRPr lang="en-US" sz="2400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6985179" y="1111463"/>
            <a:ext cx="1600200" cy="1174862"/>
            <a:chOff x="1824" y="633"/>
            <a:chExt cx="2834" cy="2849"/>
          </a:xfrm>
        </p:grpSpPr>
        <p:sp>
          <p:nvSpPr>
            <p:cNvPr id="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41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3048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04800" y="119663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Maintain </a:t>
            </a:r>
            <a:r>
              <a:rPr lang="en-US" sz="2400" b="1" dirty="0" smtClean="0">
                <a:solidFill>
                  <a:srgbClr val="0000FF"/>
                </a:solidFill>
              </a:rPr>
              <a:t>log </a:t>
            </a:r>
            <a:r>
              <a:rPr lang="en-US" sz="2400" b="1" dirty="0">
                <a:solidFill>
                  <a:srgbClr val="0000FF"/>
                </a:solidFill>
              </a:rPr>
              <a:t>of </a:t>
            </a:r>
            <a:r>
              <a:rPr lang="en-US" sz="2400" b="1" dirty="0" smtClean="0">
                <a:solidFill>
                  <a:srgbClr val="0000FF"/>
                </a:solidFill>
              </a:rPr>
              <a:t>completed </a:t>
            </a:r>
            <a:r>
              <a:rPr lang="en-US" sz="2400" b="1" dirty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tudy </a:t>
            </a:r>
            <a:r>
              <a:rPr lang="en-US" sz="2400" b="1" dirty="0">
                <a:solidFill>
                  <a:srgbClr val="0000FF"/>
                </a:solidFill>
              </a:rPr>
              <a:t>p</a:t>
            </a:r>
            <a:r>
              <a:rPr lang="en-US" sz="2400" b="1" dirty="0" smtClean="0">
                <a:solidFill>
                  <a:srgbClr val="0000FF"/>
                </a:solidFill>
              </a:rPr>
              <a:t>rocedures </a:t>
            </a:r>
            <a:r>
              <a:rPr lang="en-US" sz="2400" b="1" dirty="0">
                <a:solidFill>
                  <a:srgbClr val="0000FF"/>
                </a:solidFill>
              </a:rPr>
              <a:t>for </a:t>
            </a:r>
            <a:r>
              <a:rPr lang="en-US" sz="2400" b="1" dirty="0" smtClean="0">
                <a:solidFill>
                  <a:srgbClr val="0000FF"/>
                </a:solidFill>
              </a:rPr>
              <a:t>Billing/Invoicing </a:t>
            </a:r>
            <a:r>
              <a:rPr lang="en-US" sz="2400" b="1" dirty="0">
                <a:solidFill>
                  <a:srgbClr val="0000FF"/>
                </a:solidFill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</a:rPr>
              <a:t>eference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15362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15" y="2971801"/>
            <a:ext cx="104498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2082485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Research </a:t>
            </a:r>
            <a:r>
              <a:rPr lang="en-US" sz="2400" dirty="0"/>
              <a:t>Coordinator (CRC) updates enrollment log and individual schedule </a:t>
            </a:r>
            <a:r>
              <a:rPr lang="en-US" sz="2400" dirty="0" smtClean="0"/>
              <a:t>of events </a:t>
            </a:r>
            <a:r>
              <a:rPr lang="en-US" sz="2400" dirty="0"/>
              <a:t>for each study week, and reviews the actual and </a:t>
            </a:r>
            <a:r>
              <a:rPr lang="en-US" sz="2400" dirty="0" smtClean="0"/>
              <a:t>projected recruitment </a:t>
            </a:r>
            <a:r>
              <a:rPr lang="en-US" sz="2400" dirty="0"/>
              <a:t>with </a:t>
            </a:r>
            <a:r>
              <a:rPr lang="en-US" sz="2400" dirty="0" smtClean="0"/>
              <a:t>the clinical </a:t>
            </a:r>
            <a:r>
              <a:rPr lang="en-US" sz="2400" dirty="0"/>
              <a:t>research manager.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information on the </a:t>
            </a:r>
            <a:r>
              <a:rPr lang="en-US" sz="2400" dirty="0" smtClean="0"/>
              <a:t> schedule </a:t>
            </a:r>
            <a:r>
              <a:rPr lang="en-US" sz="2400" dirty="0"/>
              <a:t>of events shows </a:t>
            </a:r>
            <a:r>
              <a:rPr lang="en-US" sz="2400" dirty="0" smtClean="0"/>
              <a:t>actual visit </a:t>
            </a:r>
            <a:r>
              <a:rPr lang="en-US" sz="2400" dirty="0"/>
              <a:t>dates and has a notation what services and procedures were completed </a:t>
            </a:r>
            <a:r>
              <a:rPr lang="en-US" sz="2400" dirty="0" smtClean="0"/>
              <a:t>during that </a:t>
            </a:r>
            <a:r>
              <a:rPr lang="en-US" sz="2400" dirty="0"/>
              <a:t>visit. </a:t>
            </a:r>
            <a:r>
              <a:rPr lang="en-US" sz="2400" dirty="0" smtClean="0"/>
              <a:t> These logs are to be shared with the Department Financial Administrator</a:t>
            </a:r>
          </a:p>
          <a:p>
            <a:endParaRPr lang="en-US" sz="2400" dirty="0"/>
          </a:p>
          <a:p>
            <a:r>
              <a:rPr lang="en-US" sz="2400" dirty="0" smtClean="0"/>
              <a:t>An example of visit tracking log and patient receivable tracking log are shown on the next 2 slides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6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BGRO Clinical </a:t>
            </a:r>
            <a:r>
              <a:rPr lang="en-US" sz="4400" b="1" dirty="0" err="1"/>
              <a:t>Depts</a:t>
            </a:r>
            <a:r>
              <a:rPr lang="en-US" sz="4400" b="1" dirty="0"/>
              <a:t> and Centers</a:t>
            </a:r>
            <a:endParaRPr lang="en-US" sz="4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0" y="1005790"/>
            <a:ext cx="8875059" cy="5029200"/>
          </a:xfrm>
          <a:prstGeom prst="rect">
            <a:avLst/>
          </a:prstGeom>
        </p:spPr>
      </p:pic>
      <p:pic>
        <p:nvPicPr>
          <p:cNvPr id="16386" name="Picture 2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54400"/>
            <a:ext cx="2286000" cy="229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76500" y="4405373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“Log” = Our Communication Vehicle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6172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t is essential to our success….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0999" y="457200"/>
            <a:ext cx="80772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BGRO Clinical </a:t>
            </a:r>
            <a:r>
              <a:rPr lang="en-US" sz="4400" b="1" dirty="0" err="1"/>
              <a:t>Depts</a:t>
            </a:r>
            <a:r>
              <a:rPr lang="en-US" sz="4400" b="1" dirty="0"/>
              <a:t> and Centers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875059" cy="525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53340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resulting summary of </a:t>
            </a:r>
            <a:r>
              <a:rPr lang="en-US" dirty="0" smtClean="0"/>
              <a:t>earned </a:t>
            </a:r>
            <a:r>
              <a:rPr lang="en-US" dirty="0" smtClean="0"/>
              <a:t>revenue per the Receivable Tracking </a:t>
            </a:r>
            <a:r>
              <a:rPr lang="en-US" dirty="0" smtClean="0"/>
              <a:t>is </a:t>
            </a:r>
            <a:r>
              <a:rPr lang="en-US" dirty="0" smtClean="0"/>
              <a:t>transferred to the Invoice sent to the Sponsor; and, booked in GMS as revenue earned.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Additional Resources and Training Opportunities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do you find it?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16</a:t>
            </a:fld>
            <a:endParaRPr lang="en-US" dirty="0"/>
          </a:p>
        </p:txBody>
      </p:sp>
      <p:pic>
        <p:nvPicPr>
          <p:cNvPr id="717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7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331" y="5181600"/>
            <a:ext cx="1224869" cy="120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380999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Informational and support resources</a:t>
            </a:r>
          </a:p>
          <a:p>
            <a:r>
              <a:rPr lang="en-US" altLang="en-US" sz="2400" dirty="0" smtClean="0"/>
              <a:t>Clinical </a:t>
            </a:r>
            <a:r>
              <a:rPr lang="en-US" altLang="en-US" sz="2400" dirty="0"/>
              <a:t>Trials Office, GUMC </a:t>
            </a:r>
            <a:r>
              <a:rPr lang="en-US" altLang="en-US" sz="1800" dirty="0"/>
              <a:t>(http://clinicaltrials.georgetown.edu/)</a:t>
            </a:r>
          </a:p>
          <a:p>
            <a:r>
              <a:rPr lang="en-US" sz="2400" dirty="0" smtClean="0"/>
              <a:t>Sponsored </a:t>
            </a:r>
            <a:r>
              <a:rPr lang="en-US" sz="2400" dirty="0"/>
              <a:t>Accounting Office </a:t>
            </a:r>
            <a:r>
              <a:rPr lang="en-US" sz="1800" dirty="0"/>
              <a:t>(https://sites.google.com/a/georgetown.edu/sponsored-accounting</a:t>
            </a:r>
            <a:r>
              <a:rPr lang="en-US" sz="1800" dirty="0" smtClean="0"/>
              <a:t>/) </a:t>
            </a:r>
          </a:p>
          <a:p>
            <a:r>
              <a:rPr lang="en-US" sz="2400" dirty="0" smtClean="0"/>
              <a:t>Department Financial </a:t>
            </a:r>
            <a:r>
              <a:rPr lang="en-US" sz="2400" dirty="0" smtClean="0"/>
              <a:t>Administrator </a:t>
            </a:r>
            <a:r>
              <a:rPr lang="en-US" sz="1800" dirty="0" smtClean="0"/>
              <a:t>– see </a:t>
            </a:r>
            <a:r>
              <a:rPr lang="en-US" sz="1800" dirty="0" err="1" smtClean="0"/>
              <a:t>Google.Sheet</a:t>
            </a:r>
            <a:r>
              <a:rPr lang="en-US" sz="1800" dirty="0" smtClean="0"/>
              <a:t> titled </a:t>
            </a:r>
            <a:r>
              <a:rPr lang="en-US" sz="1800" dirty="0" err="1" smtClean="0"/>
              <a:t>BGRO_Clinical</a:t>
            </a:r>
            <a:r>
              <a:rPr lang="en-US" sz="1800" dirty="0" smtClean="0"/>
              <a:t> Center Contact List</a:t>
            </a:r>
          </a:p>
          <a:p>
            <a:r>
              <a:rPr lang="en-US" sz="2400" dirty="0" smtClean="0"/>
              <a:t>Jennifer </a:t>
            </a:r>
            <a:r>
              <a:rPr lang="en-US" sz="2400" dirty="0" err="1" smtClean="0"/>
              <a:t>Turnure</a:t>
            </a:r>
            <a:r>
              <a:rPr lang="en-US" sz="2400" dirty="0" smtClean="0"/>
              <a:t>, BGRO Clinical </a:t>
            </a:r>
            <a:r>
              <a:rPr lang="en-US" sz="2400" dirty="0" err="1" smtClean="0"/>
              <a:t>Dept</a:t>
            </a:r>
            <a:r>
              <a:rPr lang="en-US" sz="2400" dirty="0" smtClean="0"/>
              <a:t>/Centers Director</a:t>
            </a:r>
            <a:endParaRPr lang="en-US" sz="2400" dirty="0" smtClean="0"/>
          </a:p>
          <a:p>
            <a:r>
              <a:rPr lang="en-US" altLang="en-US" sz="2400" dirty="0"/>
              <a:t>The Society of Clinical Research Associates (</a:t>
            </a:r>
            <a:r>
              <a:rPr lang="en-US" altLang="en-US" sz="1800" dirty="0"/>
              <a:t>SoCRA.org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Association of Clinical Research Professionals (</a:t>
            </a:r>
            <a:r>
              <a:rPr lang="en-US" altLang="en-US" sz="1800" dirty="0"/>
              <a:t>acrpnet.org</a:t>
            </a:r>
            <a:r>
              <a:rPr lang="en-US" altLang="en-US" sz="2400" dirty="0"/>
              <a:t>)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9372" y="381000"/>
            <a:ext cx="70630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BGRO Clinical Depts and Centers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THANK YOU!!!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18</a:t>
            </a:fld>
            <a:endParaRPr lang="en-US" dirty="0"/>
          </a:p>
        </p:txBody>
      </p:sp>
      <p:pic>
        <p:nvPicPr>
          <p:cNvPr id="6147" name="Picture 3" descr="C:\Program Files (x86)\Microsoft Office\MEDIA\CAGCAT10\j028592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2515057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5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90227" y="1219200"/>
            <a:ext cx="8153400" cy="5016758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What is </a:t>
            </a:r>
            <a:r>
              <a:rPr lang="en-US" sz="2800" b="1" dirty="0" smtClean="0">
                <a:solidFill>
                  <a:srgbClr val="0000FF"/>
                </a:solidFill>
              </a:rPr>
              <a:t>revenue recognition?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400" u="sng" dirty="0"/>
              <a:t>GAAP Principal - Revenue Recognition</a:t>
            </a:r>
            <a:r>
              <a:rPr lang="en-US" sz="2400" dirty="0"/>
              <a:t>:  Accrual based </a:t>
            </a:r>
            <a:r>
              <a:rPr lang="en-US" sz="2400" dirty="0" smtClean="0"/>
              <a:t>accounting: </a:t>
            </a:r>
            <a:r>
              <a:rPr lang="en-US" sz="2400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revenues are recognized when realized and earned, no matter when cash is received</a:t>
            </a:r>
            <a:r>
              <a:rPr lang="en-US" sz="2400" dirty="0" smtClean="0">
                <a:effectLst>
                  <a:glow rad="127000">
                    <a:schemeClr val="bg1"/>
                  </a:glow>
                </a:effectLst>
              </a:rPr>
              <a:t>.</a:t>
            </a: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r>
              <a:rPr lang="en-US" sz="2400" u="sng" dirty="0" smtClean="0"/>
              <a:t>Generally Accepted Accounting Principals (GAAP)</a:t>
            </a:r>
            <a:r>
              <a:rPr lang="en-US" sz="2400" dirty="0" smtClean="0"/>
              <a:t>:  Is a framework of accounting standards, rules and procedures defined by the professional accounting industry.</a:t>
            </a:r>
          </a:p>
          <a:p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u="sng" dirty="0" smtClean="0"/>
              <a:t>Event / Milestone Payment Schedule</a:t>
            </a:r>
            <a:r>
              <a:rPr lang="en-US" sz="2400" dirty="0" smtClean="0"/>
              <a:t>:  This type of project provides funding as certain events occur or milestones are met.  An example of this type of project is a clinical trial.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2</a:t>
            </a:fld>
            <a:endParaRPr lang="en-US" dirty="0"/>
          </a:p>
        </p:txBody>
      </p:sp>
      <p:pic>
        <p:nvPicPr>
          <p:cNvPr id="2053" name="Picture 5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90600"/>
            <a:ext cx="1524000" cy="92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83031" y="1143000"/>
            <a:ext cx="8153400" cy="45243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Why is recognizing revenue when earned a good idea</a:t>
            </a:r>
            <a:r>
              <a:rPr lang="en-US" sz="2400" b="1" dirty="0" smtClean="0">
                <a:solidFill>
                  <a:srgbClr val="0000FF"/>
                </a:solidFill>
              </a:rPr>
              <a:t>?</a:t>
            </a:r>
          </a:p>
          <a:p>
            <a:endParaRPr lang="en-US" sz="2400" b="1" dirty="0">
              <a:solidFill>
                <a:srgbClr val="0000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Revenue recognition impacts the entire organization and the ability to make decisions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Strong internal accounting controls need to be in </a:t>
            </a:r>
            <a:r>
              <a:rPr lang="en-US" b="1" dirty="0" smtClean="0">
                <a:solidFill>
                  <a:srgbClr val="0000FF"/>
                </a:solidFill>
              </a:rPr>
              <a:t>place</a:t>
            </a: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Area </a:t>
            </a:r>
            <a:r>
              <a:rPr lang="en-US" dirty="0"/>
              <a:t>with the greatest risk of errors/inaccuracies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Error may have material impact on financial </a:t>
            </a:r>
            <a:r>
              <a:rPr lang="en-US" dirty="0" smtClean="0"/>
              <a:t>statements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It </a:t>
            </a:r>
            <a:r>
              <a:rPr lang="en-US" sz="2800" dirty="0" smtClean="0"/>
              <a:t>allows us to tie expenses to </a:t>
            </a:r>
            <a:r>
              <a:rPr lang="en-US" sz="2800" dirty="0" smtClean="0"/>
              <a:t>revenue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Presents a more accurate financial picture for our PIs and Financial Leaders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3</a:t>
            </a:fld>
            <a:endParaRPr lang="en-US" dirty="0"/>
          </a:p>
        </p:txBody>
      </p:sp>
      <p:pic>
        <p:nvPicPr>
          <p:cNvPr id="3074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95600"/>
            <a:ext cx="1509666" cy="160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7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52400"/>
            <a:ext cx="70630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BGRO Clinical Depts and Centers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609600" y="1143001"/>
            <a:ext cx="8153400" cy="483209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Goals for </a:t>
            </a:r>
            <a:r>
              <a:rPr lang="en-US" sz="3200" b="1" dirty="0" smtClean="0">
                <a:solidFill>
                  <a:srgbClr val="0000FF"/>
                </a:solidFill>
              </a:rPr>
              <a:t>FY2016</a:t>
            </a:r>
          </a:p>
          <a:p>
            <a:endParaRPr lang="en-US" sz="3200" b="1" dirty="0">
              <a:solidFill>
                <a:srgbClr val="0000F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Implement a clinical trial revenue recognition procedures that is used and understood by all members of the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Invoiceable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Automatic Payments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Gain more trust in the accountability of our clinical trial financial </a:t>
            </a:r>
            <a:r>
              <a:rPr lang="en-US" sz="2800" dirty="0" smtClean="0"/>
              <a:t>earnings:  practices and reporting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3000" y="5888476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“Cultural change is difficult to </a:t>
            </a:r>
            <a:r>
              <a:rPr lang="en-US" dirty="0" smtClean="0"/>
              <a:t>implement </a:t>
            </a:r>
            <a:r>
              <a:rPr lang="en-US" dirty="0"/>
              <a:t>and control.”</a:t>
            </a:r>
          </a:p>
        </p:txBody>
      </p:sp>
    </p:spTree>
    <p:extLst>
      <p:ext uri="{BB962C8B-B14F-4D97-AF65-F5344CB8AC3E}">
        <p14:creationId xmlns:p14="http://schemas.microsoft.com/office/powerpoint/2010/main" val="7130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dirty="0" smtClean="0"/>
              <a:t>Clinical Trials as a </a:t>
            </a:r>
            <a:br>
              <a:rPr lang="en-US" dirty="0" smtClean="0"/>
            </a:br>
            <a:r>
              <a:rPr lang="en-US" dirty="0" smtClean="0"/>
              <a:t>Business Model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Functions, workflow, </a:t>
            </a:r>
          </a:p>
          <a:p>
            <a:r>
              <a:rPr lang="en-US" dirty="0" smtClean="0"/>
              <a:t>and management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5</a:t>
            </a:fld>
            <a:endParaRPr lang="en-US" dirty="0"/>
          </a:p>
        </p:txBody>
      </p:sp>
      <p:pic>
        <p:nvPicPr>
          <p:cNvPr id="4098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43000"/>
            <a:ext cx="1112504" cy="65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Program Files (x86)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0"/>
            <a:ext cx="2438400" cy="179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8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963" y="929853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Clinical Trial Revenue Recognition – Work Flow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048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6" y="1495586"/>
            <a:ext cx="8875059" cy="5133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48006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Invoicing and Cash Receipt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Revenue </a:t>
            </a:r>
            <a:r>
              <a:rPr lang="en-US" sz="1400" dirty="0" smtClean="0"/>
              <a:t>recognition - </a:t>
            </a:r>
            <a:r>
              <a:rPr lang="en-US" sz="1400" dirty="0"/>
              <a:t>invoice processing and cash receipts may or may not occur at the same time. </a:t>
            </a:r>
            <a:r>
              <a:rPr lang="en-US" sz="1400" dirty="0" smtClean="0"/>
              <a:t>It will depend on when the check or AHC payment is received.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Revenue should be recognized when earned, while invoicing and cash receipt may occur independently of the earning process.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468547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Accrual Based Accounting: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074241"/>
            <a:ext cx="6400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Oversight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with any sponsored project, the PI is responsible for reviewing the project account on a monthly basis to ensure that expenses are being charged correctly and the project is progressing at an expected pace.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financial system, the revenue shown will be the actual revenue </a:t>
            </a:r>
            <a:r>
              <a:rPr lang="en-US" dirty="0" smtClean="0"/>
              <a:t>earned </a:t>
            </a:r>
            <a:r>
              <a:rPr lang="en-US" dirty="0"/>
              <a:t>from the </a:t>
            </a:r>
            <a:r>
              <a:rPr lang="en-US" dirty="0" smtClean="0"/>
              <a:t>sponsor employing an accrual system. </a:t>
            </a:r>
          </a:p>
          <a:p>
            <a:r>
              <a:rPr lang="en-US" dirty="0" smtClean="0"/>
              <a:t>If </a:t>
            </a:r>
            <a:r>
              <a:rPr lang="en-US" dirty="0"/>
              <a:t>no contract/payment schedule benchmarks have been met and invoiced, no </a:t>
            </a:r>
            <a:r>
              <a:rPr lang="en-US" dirty="0" smtClean="0"/>
              <a:t>new revenue </a:t>
            </a:r>
            <a:r>
              <a:rPr lang="en-US" dirty="0"/>
              <a:t>will show in the financial reports.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department Financial Administrator </a:t>
            </a:r>
            <a:r>
              <a:rPr lang="en-US" dirty="0"/>
              <a:t>is responsible for working with </a:t>
            </a:r>
            <a:r>
              <a:rPr lang="en-US" dirty="0" smtClean="0"/>
              <a:t>CTO </a:t>
            </a:r>
            <a:r>
              <a:rPr lang="en-US" dirty="0"/>
              <a:t>to bill the sponsor </a:t>
            </a:r>
            <a:r>
              <a:rPr lang="en-US" dirty="0" smtClean="0"/>
              <a:t>appropriately.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</a:t>
            </a:r>
            <a:r>
              <a:rPr lang="en-US" dirty="0"/>
              <a:t>a quarterly basis, </a:t>
            </a:r>
            <a:r>
              <a:rPr lang="en-US" dirty="0" smtClean="0"/>
              <a:t>Financial Administrator </a:t>
            </a:r>
            <a:r>
              <a:rPr lang="en-US" dirty="0"/>
              <a:t>will monitor invoice activity. </a:t>
            </a:r>
            <a:r>
              <a:rPr lang="en-US" dirty="0" smtClean="0"/>
              <a:t> If </a:t>
            </a:r>
            <a:r>
              <a:rPr lang="en-US" dirty="0"/>
              <a:t>the project has had no invoices or payments during the quarter, </a:t>
            </a:r>
            <a:r>
              <a:rPr lang="en-US" dirty="0" smtClean="0"/>
              <a:t>the Financial Administrative will </a:t>
            </a:r>
            <a:r>
              <a:rPr lang="en-US" dirty="0"/>
              <a:t>send a notice to the PI and </a:t>
            </a:r>
            <a:r>
              <a:rPr lang="en-US" dirty="0" smtClean="0"/>
              <a:t>respective Research Coordinator.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048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pic>
        <p:nvPicPr>
          <p:cNvPr id="9222" name="Picture 6" descr="C:\Program Files (x86)\Microsoft Office\MEDIA\CAGCAT10\j009007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091056"/>
            <a:ext cx="1540598" cy="191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6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0000FF"/>
                </a:solidFill>
              </a:rPr>
              <a:t>Responsibilities and Contacts</a:t>
            </a:r>
            <a:endParaRPr lang="en-US" sz="3600" dirty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Sponsored Account Office (SAO)  </a:t>
            </a:r>
            <a:r>
              <a:rPr lang="en-US" dirty="0" smtClean="0"/>
              <a:t>is responsible </a:t>
            </a:r>
            <a:r>
              <a:rPr lang="en-US" dirty="0"/>
              <a:t>for ensuring that </a:t>
            </a:r>
            <a:r>
              <a:rPr lang="en-US" dirty="0" smtClean="0"/>
              <a:t>the Departments/Centers abide </a:t>
            </a:r>
            <a:r>
              <a:rPr lang="en-US" dirty="0"/>
              <a:t>by </a:t>
            </a:r>
            <a:r>
              <a:rPr lang="en-US" dirty="0" smtClean="0"/>
              <a:t>sponsored award revenue recognition </a:t>
            </a:r>
            <a:r>
              <a:rPr lang="en-US" dirty="0"/>
              <a:t>policy and the accompanying </a:t>
            </a:r>
            <a:r>
              <a:rPr lang="en-US" dirty="0" smtClean="0"/>
              <a:t>procedures; they will have ultimate responsibility for overseeing A/R functions.   </a:t>
            </a:r>
          </a:p>
          <a:p>
            <a:endParaRPr lang="en-US" b="1" dirty="0" smtClean="0"/>
          </a:p>
          <a:p>
            <a:r>
              <a:rPr lang="en-US" b="1" dirty="0" smtClean="0"/>
              <a:t>Clinical Trial Office (CTO) </a:t>
            </a:r>
            <a:r>
              <a:rPr lang="en-US" dirty="0" smtClean="0"/>
              <a:t>is </a:t>
            </a:r>
            <a:r>
              <a:rPr lang="en-US" dirty="0"/>
              <a:t>responsible for </a:t>
            </a:r>
            <a:r>
              <a:rPr lang="en-US" dirty="0" smtClean="0"/>
              <a:t>invoicing sponsors for industry funded clinical trials; these authority has been delegated to them by the SAO.  CTO bills based </a:t>
            </a:r>
            <a:r>
              <a:rPr lang="en-US" dirty="0"/>
              <a:t>on information provided to their office </a:t>
            </a:r>
            <a:r>
              <a:rPr lang="en-US" dirty="0" smtClean="0"/>
              <a:t>by </a:t>
            </a:r>
            <a:r>
              <a:rPr lang="en-US" dirty="0" err="1" smtClean="0"/>
              <a:t>Dept</a:t>
            </a:r>
            <a:r>
              <a:rPr lang="en-US" dirty="0" smtClean="0"/>
              <a:t>/Center Financial </a:t>
            </a:r>
            <a:r>
              <a:rPr lang="en-US" dirty="0" err="1" smtClean="0"/>
              <a:t>Adm</a:t>
            </a:r>
            <a:r>
              <a:rPr lang="en-US" dirty="0" smtClean="0"/>
              <a:t> using the patient logs submitted by the Research Subjects.</a:t>
            </a:r>
          </a:p>
          <a:p>
            <a:endParaRPr lang="en-US" dirty="0"/>
          </a:p>
          <a:p>
            <a:r>
              <a:rPr lang="en-US" dirty="0" smtClean="0"/>
              <a:t>Over-site will be present to monitor the age of the A/R and determine if additional follow-up is needed to ensure payment.</a:t>
            </a:r>
          </a:p>
          <a:p>
            <a:endParaRPr lang="en-US" dirty="0"/>
          </a:p>
          <a:p>
            <a:r>
              <a:rPr lang="en-US" b="1" dirty="0" smtClean="0"/>
              <a:t>Office of Sponsored </a:t>
            </a:r>
            <a:r>
              <a:rPr lang="en-US" b="1" dirty="0" smtClean="0"/>
              <a:t>Research </a:t>
            </a:r>
            <a:r>
              <a:rPr lang="en-US" b="1" dirty="0" smtClean="0"/>
              <a:t>(OSR)</a:t>
            </a:r>
            <a:r>
              <a:rPr lang="en-US" dirty="0"/>
              <a:t> is responsible for assisting </a:t>
            </a:r>
            <a:r>
              <a:rPr lang="en-US" dirty="0" smtClean="0"/>
              <a:t>the </a:t>
            </a:r>
            <a:r>
              <a:rPr lang="en-US" dirty="0" err="1" smtClean="0"/>
              <a:t>Dept</a:t>
            </a:r>
            <a:r>
              <a:rPr lang="en-US" dirty="0" smtClean="0"/>
              <a:t>/Centers in </a:t>
            </a:r>
            <a:r>
              <a:rPr lang="en-US" dirty="0"/>
              <a:t>determining whether certain revenues represent gifts or awards and for processing cash receipts related to all sponsored awards and non-federal grants.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04800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BGRO Clinical Depts and Centers</a:t>
            </a:r>
            <a:endParaRPr lang="en-US" sz="4400" dirty="0"/>
          </a:p>
        </p:txBody>
      </p:sp>
      <p:pic>
        <p:nvPicPr>
          <p:cNvPr id="10245" name="Picture 5" descr="C:\Program Files (x86)\Microsoft Office\MEDIA\CAGCAT10\j028700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385820"/>
            <a:ext cx="1205620" cy="206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98041"/>
            <a:ext cx="130454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C4C-6381-4AF1-8CA8-4FD9D32F35C2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BGRO Clinical </a:t>
            </a:r>
            <a:r>
              <a:rPr lang="en-US" sz="4400" b="1" dirty="0" err="1"/>
              <a:t>Depts</a:t>
            </a:r>
            <a:r>
              <a:rPr lang="en-US" sz="4400" b="1" dirty="0"/>
              <a:t> and Centers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83058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00FF"/>
                </a:solidFill>
              </a:rPr>
              <a:t>Responsibilities and Contacts</a:t>
            </a:r>
            <a:endParaRPr lang="en-US" sz="3600" dirty="0">
              <a:solidFill>
                <a:srgbClr val="0000FF"/>
              </a:solidFill>
            </a:endParaRPr>
          </a:p>
          <a:p>
            <a:endParaRPr lang="en-US" sz="3600" dirty="0" smtClean="0"/>
          </a:p>
          <a:p>
            <a:r>
              <a:rPr lang="en-US" sz="3600" dirty="0" smtClean="0"/>
              <a:t>Financial/Center </a:t>
            </a:r>
            <a:r>
              <a:rPr lang="en-US" sz="3600" dirty="0" smtClean="0"/>
              <a:t>Research Coordinators</a:t>
            </a:r>
            <a:endParaRPr lang="en-US" sz="3600" dirty="0"/>
          </a:p>
          <a:p>
            <a:endParaRPr lang="en-US" dirty="0"/>
          </a:p>
          <a:p>
            <a:r>
              <a:rPr lang="en-US" sz="2400" b="1" dirty="0">
                <a:solidFill>
                  <a:srgbClr val="0000FF"/>
                </a:solidFill>
              </a:rPr>
              <a:t>Financial Responsibilities include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Assist the CTO develop the clinical trial internal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Manage the Patient enrollment logs.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Meet with the PI and Financial Administrator on a monthly basis to exchange patient enrollment date via the patient log.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Keep the Financial </a:t>
            </a:r>
            <a:r>
              <a:rPr lang="en-US" sz="2800" dirty="0" err="1" smtClean="0"/>
              <a:t>Adm</a:t>
            </a:r>
            <a:r>
              <a:rPr lang="en-US" sz="2800" dirty="0" smtClean="0"/>
              <a:t> informed on any IRB updates.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26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14107</TotalTime>
  <Words>1129</Words>
  <Application>Microsoft Office PowerPoint</Application>
  <PresentationFormat>On-screen Show (4:3)</PresentationFormat>
  <Paragraphs>147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BGRO Clinical Depts and Centers</vt:lpstr>
      <vt:lpstr>PowerPoint Presentation</vt:lpstr>
      <vt:lpstr>PowerPoint Presentation</vt:lpstr>
      <vt:lpstr>PowerPoint Presentation</vt:lpstr>
      <vt:lpstr>Clinical Trials as a  Business Model</vt:lpstr>
      <vt:lpstr>PowerPoint Presentation</vt:lpstr>
      <vt:lpstr>PowerPoint Presentation</vt:lpstr>
      <vt:lpstr>PowerPoint Presentation</vt:lpstr>
      <vt:lpstr>PowerPoint Presentation</vt:lpstr>
      <vt:lpstr>BGRO Clinical Depts and Centers</vt:lpstr>
      <vt:lpstr>Specific Steps in Revenue Recognition</vt:lpstr>
      <vt:lpstr>PowerPoint Presentation</vt:lpstr>
      <vt:lpstr>PowerPoint Presentation</vt:lpstr>
      <vt:lpstr>PowerPoint Presentation</vt:lpstr>
      <vt:lpstr>PowerPoint Presentation</vt:lpstr>
      <vt:lpstr>Additional Resources and Training Opportunities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BGRO Clinical Depts and Centers</dc:title>
  <dc:creator>Jennifer Jill Turnure</dc:creator>
  <cp:lastModifiedBy>Jennifer Jill Turnure</cp:lastModifiedBy>
  <cp:revision>155</cp:revision>
  <cp:lastPrinted>2015-10-21T20:21:50Z</cp:lastPrinted>
  <dcterms:created xsi:type="dcterms:W3CDTF">2015-09-14T11:08:16Z</dcterms:created>
  <dcterms:modified xsi:type="dcterms:W3CDTF">2015-10-22T12:06:41Z</dcterms:modified>
</cp:coreProperties>
</file>