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8"/>
  </p:notesMasterIdLst>
  <p:sldIdLst>
    <p:sldId id="290" r:id="rId2"/>
    <p:sldId id="351" r:id="rId3"/>
    <p:sldId id="357" r:id="rId4"/>
    <p:sldId id="358" r:id="rId5"/>
    <p:sldId id="344" r:id="rId6"/>
    <p:sldId id="345" r:id="rId7"/>
    <p:sldId id="352" r:id="rId8"/>
    <p:sldId id="363" r:id="rId9"/>
    <p:sldId id="359" r:id="rId10"/>
    <p:sldId id="362" r:id="rId11"/>
    <p:sldId id="354" r:id="rId12"/>
    <p:sldId id="361" r:id="rId13"/>
    <p:sldId id="356" r:id="rId14"/>
    <p:sldId id="355" r:id="rId15"/>
    <p:sldId id="346" r:id="rId16"/>
    <p:sldId id="347" r:id="rId17"/>
    <p:sldId id="372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50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1F497D"/>
    <a:srgbClr val="CCC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036" autoAdjust="0"/>
  </p:normalViewPr>
  <p:slideViewPr>
    <p:cSldViewPr>
      <p:cViewPr>
        <p:scale>
          <a:sx n="90" d="100"/>
          <a:sy n="90" d="100"/>
        </p:scale>
        <p:origin x="-16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04C04-FAD6-401B-AB2C-7C1A50579636}" type="doc">
      <dgm:prSet loTypeId="urn:microsoft.com/office/officeart/2005/8/layout/bProcess3" loCatId="process" qsTypeId="urn:microsoft.com/office/officeart/2005/8/quickstyle/simple1" qsCatId="simple" csTypeId="urn:microsoft.com/office/officeart/2005/8/colors/accent4_2" csCatId="accent4" phldr="1"/>
      <dgm:spPr/>
    </dgm:pt>
    <dgm:pt modelId="{E3317E0A-7D46-4986-84F8-50917A993DE1}">
      <dgm:prSet phldrT="[Text]" custT="1"/>
      <dgm:spPr>
        <a:xfrm>
          <a:off x="668477" y="3145"/>
          <a:ext cx="1975254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Researcher registers for RM</a:t>
          </a:r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86ED7CF-EA69-46FF-AD63-481313A0B677}" type="parTrans" cxnId="{D8B1E322-20DA-4D5A-954E-A490B58FFD53}">
      <dgm:prSet/>
      <dgm:spPr/>
      <dgm:t>
        <a:bodyPr/>
        <a:lstStyle/>
        <a:p>
          <a:endParaRPr lang="en-US"/>
        </a:p>
      </dgm:t>
    </dgm:pt>
    <dgm:pt modelId="{2B9B5D55-692D-4875-A73B-ACEA2CA6B507}" type="sibTrans" cxnId="{D8B1E322-20DA-4D5A-954E-A490B58FFD53}">
      <dgm:prSet/>
      <dgm:spPr>
        <a:xfrm>
          <a:off x="2641932" y="550001"/>
          <a:ext cx="423708" cy="91440"/>
        </a:xfr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D9D8766-533D-40D3-A88D-A04698D03F65}">
      <dgm:prSet phldrT="[Text]" custT="1"/>
      <dgm:spPr>
        <a:xfrm>
          <a:off x="3098040" y="3145"/>
          <a:ext cx="1975254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Researcher uploads IRB approved study</a:t>
          </a:r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2B0656-8405-448A-937B-DD70EB89EBA9}" type="parTrans" cxnId="{AFDD9AE7-D61D-4475-B319-B9F0A4D26E13}">
      <dgm:prSet/>
      <dgm:spPr/>
      <dgm:t>
        <a:bodyPr/>
        <a:lstStyle/>
        <a:p>
          <a:endParaRPr lang="en-US"/>
        </a:p>
      </dgm:t>
    </dgm:pt>
    <dgm:pt modelId="{8C012263-A74F-4898-AC8F-47D6D9CF403E}" type="sibTrans" cxnId="{AFDD9AE7-D61D-4475-B319-B9F0A4D26E13}">
      <dgm:prSet/>
      <dgm:spPr>
        <a:xfrm>
          <a:off x="5071494" y="550001"/>
          <a:ext cx="423708" cy="91440"/>
        </a:xfr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6976197-6F48-42DC-83A2-5A754D41BA6C}">
      <dgm:prSet phldrT="[Text]" custT="1"/>
      <dgm:spPr>
        <a:xfrm>
          <a:off x="5527603" y="3145"/>
          <a:ext cx="1975254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Liaison reviews study and approves it for ResearchMatch use at their site</a:t>
          </a:r>
        </a:p>
      </dgm:t>
    </dgm:pt>
    <dgm:pt modelId="{5F053EC0-F898-47B0-B595-ACAAC7867B21}" type="parTrans" cxnId="{382D36BE-4751-4AF5-A90D-80B527A82FDF}">
      <dgm:prSet/>
      <dgm:spPr/>
      <dgm:t>
        <a:bodyPr/>
        <a:lstStyle/>
        <a:p>
          <a:endParaRPr lang="en-US"/>
        </a:p>
      </dgm:t>
    </dgm:pt>
    <dgm:pt modelId="{C13DF5FD-6EFA-41B5-B45B-AA85A280C088}" type="sibTrans" cxnId="{382D36BE-4751-4AF5-A90D-80B527A82FDF}">
      <dgm:prSet/>
      <dgm:spPr>
        <a:xfrm>
          <a:off x="1775291" y="1186497"/>
          <a:ext cx="4739938" cy="423708"/>
        </a:xfr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4DC5484-CA39-4E69-9922-04391A01828A}">
      <dgm:prSet phldrT="[Text]" custT="1"/>
      <dgm:spPr>
        <a:xfrm>
          <a:off x="668477" y="1642606"/>
          <a:ext cx="2213627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Researcher uses ResearchMatch to search for volunteers for the approved study</a:t>
          </a:r>
        </a:p>
      </dgm:t>
    </dgm:pt>
    <dgm:pt modelId="{57BD2095-877E-491B-BC2D-21AB5112323E}" type="parTrans" cxnId="{CC63DAAC-CD24-43A6-A92D-16EC0C1BDCE9}">
      <dgm:prSet/>
      <dgm:spPr/>
      <dgm:t>
        <a:bodyPr/>
        <a:lstStyle/>
        <a:p>
          <a:endParaRPr lang="en-US"/>
        </a:p>
      </dgm:t>
    </dgm:pt>
    <dgm:pt modelId="{F7797FC3-A9CD-4A5B-88D1-C210F94D59F1}" type="sibTrans" cxnId="{CC63DAAC-CD24-43A6-A92D-16EC0C1BDCE9}">
      <dgm:prSet/>
      <dgm:spPr>
        <a:xfrm>
          <a:off x="2880305" y="2189462"/>
          <a:ext cx="423708" cy="91440"/>
        </a:xfr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5EF9E33-3ADD-47F9-AB63-51DF458D5EBC}">
      <dgm:prSet phldrT="[Text]" custT="1"/>
      <dgm:spPr>
        <a:xfrm>
          <a:off x="3336414" y="1642606"/>
          <a:ext cx="1975254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Volunteers receives an email from RM with study information</a:t>
          </a:r>
        </a:p>
      </dgm:t>
    </dgm:pt>
    <dgm:pt modelId="{26FD52BF-C4D1-40ED-AD48-FED02343987B}" type="parTrans" cxnId="{BEB27ACC-1B5A-4EB8-B4AA-D96BBE10046B}">
      <dgm:prSet/>
      <dgm:spPr/>
      <dgm:t>
        <a:bodyPr/>
        <a:lstStyle/>
        <a:p>
          <a:endParaRPr lang="en-US"/>
        </a:p>
      </dgm:t>
    </dgm:pt>
    <dgm:pt modelId="{BB6AE7B9-36E4-46F1-8035-6757133BDE2E}" type="sibTrans" cxnId="{BEB27ACC-1B5A-4EB8-B4AA-D96BBE10046B}">
      <dgm:prSet/>
      <dgm:spPr>
        <a:xfrm>
          <a:off x="5309868" y="2189462"/>
          <a:ext cx="423708" cy="91440"/>
        </a:xfr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2FBC6A-3A74-4F26-BD0C-B6AE62B79DB5}">
      <dgm:prSet phldrT="[Text]"/>
      <dgm:spPr>
        <a:xfrm>
          <a:off x="5765976" y="1642606"/>
          <a:ext cx="1975254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Volunteer accepts or denies request to learn more about the study</a:t>
          </a:r>
        </a:p>
      </dgm:t>
    </dgm:pt>
    <dgm:pt modelId="{291D155F-7F74-43AC-B3D0-F0CF7ABA5973}" type="parTrans" cxnId="{C63DE65F-8F5B-4192-98F8-0A11D80EB86E}">
      <dgm:prSet/>
      <dgm:spPr/>
      <dgm:t>
        <a:bodyPr/>
        <a:lstStyle/>
        <a:p>
          <a:endParaRPr lang="en-US"/>
        </a:p>
      </dgm:t>
    </dgm:pt>
    <dgm:pt modelId="{27AA094B-CF68-4178-8922-E046D25C0344}" type="sibTrans" cxnId="{C63DE65F-8F5B-4192-98F8-0A11D80EB86E}">
      <dgm:prSet/>
      <dgm:spPr>
        <a:xfrm>
          <a:off x="1656105" y="2825958"/>
          <a:ext cx="5097498" cy="423708"/>
        </a:xfr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67330CE-B4CB-43BE-9B90-5EA2BAA145C7}">
      <dgm:prSet phldrT="[Text]"/>
      <dgm:spPr>
        <a:xfrm>
          <a:off x="668477" y="3282067"/>
          <a:ext cx="1975254" cy="1185152"/>
        </a:xfr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If yes, the volunteer’s contact information is released to the researcher</a:t>
          </a:r>
        </a:p>
      </dgm:t>
    </dgm:pt>
    <dgm:pt modelId="{97B21636-FA6A-4B60-A57C-263A6D5D4B8A}" type="parTrans" cxnId="{8636EBFF-6C9C-49BC-B206-C156952E5DDA}">
      <dgm:prSet/>
      <dgm:spPr/>
      <dgm:t>
        <a:bodyPr/>
        <a:lstStyle/>
        <a:p>
          <a:endParaRPr lang="en-US"/>
        </a:p>
      </dgm:t>
    </dgm:pt>
    <dgm:pt modelId="{F25DF1F5-7AC2-4955-AB53-6B1CEB17A7B2}" type="sibTrans" cxnId="{8636EBFF-6C9C-49BC-B206-C156952E5DDA}">
      <dgm:prSet/>
      <dgm:spPr/>
      <dgm:t>
        <a:bodyPr/>
        <a:lstStyle/>
        <a:p>
          <a:endParaRPr lang="en-US"/>
        </a:p>
      </dgm:t>
    </dgm:pt>
    <dgm:pt modelId="{69A7CA64-2336-43C2-AEF7-D464FFFE7AD3}" type="pres">
      <dgm:prSet presAssocID="{67904C04-FAD6-401B-AB2C-7C1A50579636}" presName="Name0" presStyleCnt="0">
        <dgm:presLayoutVars>
          <dgm:dir/>
          <dgm:resizeHandles val="exact"/>
        </dgm:presLayoutVars>
      </dgm:prSet>
      <dgm:spPr/>
    </dgm:pt>
    <dgm:pt modelId="{40F11DE9-8A1B-497F-91E7-7F790CB7F3DF}" type="pres">
      <dgm:prSet presAssocID="{E3317E0A-7D46-4986-84F8-50917A993DE1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D1A32D-4DC4-4354-997D-2E13BAA22F93}" type="pres">
      <dgm:prSet presAssocID="{2B9B5D55-692D-4875-A73B-ACEA2CA6B507}" presName="sibTrans" presStyleLbl="sibTrans1D1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0FEAE36-06E2-411E-8FB6-F8A40029CBE6}" type="pres">
      <dgm:prSet presAssocID="{2B9B5D55-692D-4875-A73B-ACEA2CA6B507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27DB039C-C947-4D01-8C7F-71004ECEB01C}" type="pres">
      <dgm:prSet presAssocID="{CD9D8766-533D-40D3-A88D-A04698D03F65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D6A0E6-9A1D-47EF-91C9-B99657316FB4}" type="pres">
      <dgm:prSet presAssocID="{8C012263-A74F-4898-AC8F-47D6D9CF403E}" presName="sibTrans" presStyleLbl="sibTrans1D1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C6FA7A-D0E7-4901-A915-225BFA3F69D1}" type="pres">
      <dgm:prSet presAssocID="{8C012263-A74F-4898-AC8F-47D6D9CF403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2F41B8FB-3C73-4041-B91A-D8EA2AEBD2F1}" type="pres">
      <dgm:prSet presAssocID="{B6976197-6F48-42DC-83A2-5A754D41BA6C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25078D7-F15C-481F-BDD9-9C98861A5BA6}" type="pres">
      <dgm:prSet presAssocID="{C13DF5FD-6EFA-41B5-B45B-AA85A280C088}" presName="sibTrans" presStyleLbl="sibTrans1D1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739938" y="0"/>
              </a:moveTo>
              <a:lnTo>
                <a:pt x="4739938" y="228954"/>
              </a:lnTo>
              <a:lnTo>
                <a:pt x="0" y="228954"/>
              </a:lnTo>
              <a:lnTo>
                <a:pt x="0" y="4237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B21584B-F458-4E07-9086-98CF6BEEF117}" type="pres">
      <dgm:prSet presAssocID="{C13DF5FD-6EFA-41B5-B45B-AA85A280C08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6703C0B4-5996-40FF-8066-CA8406C6B1C2}" type="pres">
      <dgm:prSet presAssocID="{14DC5484-CA39-4E69-9922-04391A01828A}" presName="node" presStyleLbl="node1" presStyleIdx="3" presStyleCnt="7" custScaleX="1120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3D4AAD2-FCB6-4EC2-B812-9438E4CECA29}" type="pres">
      <dgm:prSet presAssocID="{F7797FC3-A9CD-4A5B-88D1-C210F94D59F1}" presName="sibTrans" presStyleLbl="sibTrans1D1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BC08AF8-5B25-44C0-BD98-E010A2EDC89D}" type="pres">
      <dgm:prSet presAssocID="{F7797FC3-A9CD-4A5B-88D1-C210F94D59F1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0E956221-D62D-4067-9541-FDF2F4CB746A}" type="pres">
      <dgm:prSet presAssocID="{15EF9E33-3ADD-47F9-AB63-51DF458D5EBC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B4DBCF4-5EA9-404E-ACC1-741E2B10D3C9}" type="pres">
      <dgm:prSet presAssocID="{BB6AE7B9-36E4-46F1-8035-6757133BDE2E}" presName="sibTrans" presStyleLbl="sibTrans1D1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1321A4E-159F-4E3F-8F24-C9806286CC32}" type="pres">
      <dgm:prSet presAssocID="{BB6AE7B9-36E4-46F1-8035-6757133BDE2E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C27DEB2C-C93B-4855-B152-9CA2A796206D}" type="pres">
      <dgm:prSet presAssocID="{242FBC6A-3A74-4F26-BD0C-B6AE62B79DB5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3B3A27-66DA-4606-A9E7-47630F73C87E}" type="pres">
      <dgm:prSet presAssocID="{27AA094B-CF68-4178-8922-E046D25C0344}" presName="sibTrans" presStyleLbl="sibTrans1D1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5097498" y="0"/>
              </a:moveTo>
              <a:lnTo>
                <a:pt x="5097498" y="228954"/>
              </a:lnTo>
              <a:lnTo>
                <a:pt x="0" y="228954"/>
              </a:lnTo>
              <a:lnTo>
                <a:pt x="0" y="4237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0EC973C-EC84-406C-A7A4-80B23AB5E352}" type="pres">
      <dgm:prSet presAssocID="{27AA094B-CF68-4178-8922-E046D25C0344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1ECE6D06-F0DB-46A0-B588-A6F26A40B584}" type="pres">
      <dgm:prSet presAssocID="{667330CE-B4CB-43BE-9B90-5EA2BAA145C7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394BD8F-0ECC-46FC-AEFF-93E393ECC986}" type="presOf" srcId="{F7797FC3-A9CD-4A5B-88D1-C210F94D59F1}" destId="{3BC08AF8-5B25-44C0-BD98-E010A2EDC89D}" srcOrd="1" destOrd="0" presId="urn:microsoft.com/office/officeart/2005/8/layout/bProcess3"/>
    <dgm:cxn modelId="{8636EBFF-6C9C-49BC-B206-C156952E5DDA}" srcId="{67904C04-FAD6-401B-AB2C-7C1A50579636}" destId="{667330CE-B4CB-43BE-9B90-5EA2BAA145C7}" srcOrd="6" destOrd="0" parTransId="{97B21636-FA6A-4B60-A57C-263A6D5D4B8A}" sibTransId="{F25DF1F5-7AC2-4955-AB53-6B1CEB17A7B2}"/>
    <dgm:cxn modelId="{BE68A972-76B7-486B-970C-82CCFE01A984}" type="presOf" srcId="{67904C04-FAD6-401B-AB2C-7C1A50579636}" destId="{69A7CA64-2336-43C2-AEF7-D464FFFE7AD3}" srcOrd="0" destOrd="0" presId="urn:microsoft.com/office/officeart/2005/8/layout/bProcess3"/>
    <dgm:cxn modelId="{CC63DAAC-CD24-43A6-A92D-16EC0C1BDCE9}" srcId="{67904C04-FAD6-401B-AB2C-7C1A50579636}" destId="{14DC5484-CA39-4E69-9922-04391A01828A}" srcOrd="3" destOrd="0" parTransId="{57BD2095-877E-491B-BC2D-21AB5112323E}" sibTransId="{F7797FC3-A9CD-4A5B-88D1-C210F94D59F1}"/>
    <dgm:cxn modelId="{8B978E43-8BA2-4DCF-8979-F7F7EDC53C06}" type="presOf" srcId="{F7797FC3-A9CD-4A5B-88D1-C210F94D59F1}" destId="{A3D4AAD2-FCB6-4EC2-B812-9438E4CECA29}" srcOrd="0" destOrd="0" presId="urn:microsoft.com/office/officeart/2005/8/layout/bProcess3"/>
    <dgm:cxn modelId="{AFDD9AE7-D61D-4475-B319-B9F0A4D26E13}" srcId="{67904C04-FAD6-401B-AB2C-7C1A50579636}" destId="{CD9D8766-533D-40D3-A88D-A04698D03F65}" srcOrd="1" destOrd="0" parTransId="{212B0656-8405-448A-937B-DD70EB89EBA9}" sibTransId="{8C012263-A74F-4898-AC8F-47D6D9CF403E}"/>
    <dgm:cxn modelId="{D268FEEA-FE34-4E32-B8D1-E3CC59579EBA}" type="presOf" srcId="{C13DF5FD-6EFA-41B5-B45B-AA85A280C088}" destId="{A25078D7-F15C-481F-BDD9-9C98861A5BA6}" srcOrd="0" destOrd="0" presId="urn:microsoft.com/office/officeart/2005/8/layout/bProcess3"/>
    <dgm:cxn modelId="{BEB27ACC-1B5A-4EB8-B4AA-D96BBE10046B}" srcId="{67904C04-FAD6-401B-AB2C-7C1A50579636}" destId="{15EF9E33-3ADD-47F9-AB63-51DF458D5EBC}" srcOrd="4" destOrd="0" parTransId="{26FD52BF-C4D1-40ED-AD48-FED02343987B}" sibTransId="{BB6AE7B9-36E4-46F1-8035-6757133BDE2E}"/>
    <dgm:cxn modelId="{102398DA-3775-4E84-B0C6-90A04C9FEA9E}" type="presOf" srcId="{CD9D8766-533D-40D3-A88D-A04698D03F65}" destId="{27DB039C-C947-4D01-8C7F-71004ECEB01C}" srcOrd="0" destOrd="0" presId="urn:microsoft.com/office/officeart/2005/8/layout/bProcess3"/>
    <dgm:cxn modelId="{815DF2A9-993E-4692-A122-C06B6DCC49B0}" type="presOf" srcId="{E3317E0A-7D46-4986-84F8-50917A993DE1}" destId="{40F11DE9-8A1B-497F-91E7-7F790CB7F3DF}" srcOrd="0" destOrd="0" presId="urn:microsoft.com/office/officeart/2005/8/layout/bProcess3"/>
    <dgm:cxn modelId="{C63DE65F-8F5B-4192-98F8-0A11D80EB86E}" srcId="{67904C04-FAD6-401B-AB2C-7C1A50579636}" destId="{242FBC6A-3A74-4F26-BD0C-B6AE62B79DB5}" srcOrd="5" destOrd="0" parTransId="{291D155F-7F74-43AC-B3D0-F0CF7ABA5973}" sibTransId="{27AA094B-CF68-4178-8922-E046D25C0344}"/>
    <dgm:cxn modelId="{0D9BBA01-D3C5-4FAF-A490-354BE5D10972}" type="presOf" srcId="{B6976197-6F48-42DC-83A2-5A754D41BA6C}" destId="{2F41B8FB-3C73-4041-B91A-D8EA2AEBD2F1}" srcOrd="0" destOrd="0" presId="urn:microsoft.com/office/officeart/2005/8/layout/bProcess3"/>
    <dgm:cxn modelId="{48C56F1B-8E75-4435-9B88-FC101FAFEBC1}" type="presOf" srcId="{C13DF5FD-6EFA-41B5-B45B-AA85A280C088}" destId="{0B21584B-F458-4E07-9086-98CF6BEEF117}" srcOrd="1" destOrd="0" presId="urn:microsoft.com/office/officeart/2005/8/layout/bProcess3"/>
    <dgm:cxn modelId="{853FDE46-7BD6-49B8-B88C-E6597B4D5D17}" type="presOf" srcId="{8C012263-A74F-4898-AC8F-47D6D9CF403E}" destId="{89D6A0E6-9A1D-47EF-91C9-B99657316FB4}" srcOrd="0" destOrd="0" presId="urn:microsoft.com/office/officeart/2005/8/layout/bProcess3"/>
    <dgm:cxn modelId="{B2111B0B-5E01-4BC5-BC37-DDD3ED6AD376}" type="presOf" srcId="{2B9B5D55-692D-4875-A73B-ACEA2CA6B507}" destId="{77D1A32D-4DC4-4354-997D-2E13BAA22F93}" srcOrd="0" destOrd="0" presId="urn:microsoft.com/office/officeart/2005/8/layout/bProcess3"/>
    <dgm:cxn modelId="{D8B1E322-20DA-4D5A-954E-A490B58FFD53}" srcId="{67904C04-FAD6-401B-AB2C-7C1A50579636}" destId="{E3317E0A-7D46-4986-84F8-50917A993DE1}" srcOrd="0" destOrd="0" parTransId="{586ED7CF-EA69-46FF-AD63-481313A0B677}" sibTransId="{2B9B5D55-692D-4875-A73B-ACEA2CA6B507}"/>
    <dgm:cxn modelId="{A6FECD0E-0325-41A7-92AB-858F1A8848E4}" type="presOf" srcId="{14DC5484-CA39-4E69-9922-04391A01828A}" destId="{6703C0B4-5996-40FF-8066-CA8406C6B1C2}" srcOrd="0" destOrd="0" presId="urn:microsoft.com/office/officeart/2005/8/layout/bProcess3"/>
    <dgm:cxn modelId="{07CB7642-0579-4589-8E7E-D8D558B3F13B}" type="presOf" srcId="{15EF9E33-3ADD-47F9-AB63-51DF458D5EBC}" destId="{0E956221-D62D-4067-9541-FDF2F4CB746A}" srcOrd="0" destOrd="0" presId="urn:microsoft.com/office/officeart/2005/8/layout/bProcess3"/>
    <dgm:cxn modelId="{9D3C6657-4CB7-4418-8711-46BB1CCE41DB}" type="presOf" srcId="{242FBC6A-3A74-4F26-BD0C-B6AE62B79DB5}" destId="{C27DEB2C-C93B-4855-B152-9CA2A796206D}" srcOrd="0" destOrd="0" presId="urn:microsoft.com/office/officeart/2005/8/layout/bProcess3"/>
    <dgm:cxn modelId="{382D36BE-4751-4AF5-A90D-80B527A82FDF}" srcId="{67904C04-FAD6-401B-AB2C-7C1A50579636}" destId="{B6976197-6F48-42DC-83A2-5A754D41BA6C}" srcOrd="2" destOrd="0" parTransId="{5F053EC0-F898-47B0-B595-ACAAC7867B21}" sibTransId="{C13DF5FD-6EFA-41B5-B45B-AA85A280C088}"/>
    <dgm:cxn modelId="{5712489B-8745-4EF7-8CD3-A382D4E99444}" type="presOf" srcId="{8C012263-A74F-4898-AC8F-47D6D9CF403E}" destId="{79C6FA7A-D0E7-4901-A915-225BFA3F69D1}" srcOrd="1" destOrd="0" presId="urn:microsoft.com/office/officeart/2005/8/layout/bProcess3"/>
    <dgm:cxn modelId="{93E827E6-E74F-48EE-AD7F-326121CD792D}" type="presOf" srcId="{27AA094B-CF68-4178-8922-E046D25C0344}" destId="{413B3A27-66DA-4606-A9E7-47630F73C87E}" srcOrd="0" destOrd="0" presId="urn:microsoft.com/office/officeart/2005/8/layout/bProcess3"/>
    <dgm:cxn modelId="{7CDEAB38-52C6-4AB2-AE1D-39CAC3C07FB1}" type="presOf" srcId="{2B9B5D55-692D-4875-A73B-ACEA2CA6B507}" destId="{B0FEAE36-06E2-411E-8FB6-F8A40029CBE6}" srcOrd="1" destOrd="0" presId="urn:microsoft.com/office/officeart/2005/8/layout/bProcess3"/>
    <dgm:cxn modelId="{CA554579-BDF3-4E49-8F00-6D44827EA62D}" type="presOf" srcId="{27AA094B-CF68-4178-8922-E046D25C0344}" destId="{00EC973C-EC84-406C-A7A4-80B23AB5E352}" srcOrd="1" destOrd="0" presId="urn:microsoft.com/office/officeart/2005/8/layout/bProcess3"/>
    <dgm:cxn modelId="{5360E98E-9924-4C3B-9F60-D8BEA320565D}" type="presOf" srcId="{BB6AE7B9-36E4-46F1-8035-6757133BDE2E}" destId="{31321A4E-159F-4E3F-8F24-C9806286CC32}" srcOrd="1" destOrd="0" presId="urn:microsoft.com/office/officeart/2005/8/layout/bProcess3"/>
    <dgm:cxn modelId="{290F91D4-0C82-42A7-B19B-FA98B9011F01}" type="presOf" srcId="{BB6AE7B9-36E4-46F1-8035-6757133BDE2E}" destId="{8B4DBCF4-5EA9-404E-ACC1-741E2B10D3C9}" srcOrd="0" destOrd="0" presId="urn:microsoft.com/office/officeart/2005/8/layout/bProcess3"/>
    <dgm:cxn modelId="{B3B55ECF-B298-4381-99AC-2D51DF7168AE}" type="presOf" srcId="{667330CE-B4CB-43BE-9B90-5EA2BAA145C7}" destId="{1ECE6D06-F0DB-46A0-B588-A6F26A40B584}" srcOrd="0" destOrd="0" presId="urn:microsoft.com/office/officeart/2005/8/layout/bProcess3"/>
    <dgm:cxn modelId="{C3B81F74-3301-4ED9-B17C-3D5258573E17}" type="presParOf" srcId="{69A7CA64-2336-43C2-AEF7-D464FFFE7AD3}" destId="{40F11DE9-8A1B-497F-91E7-7F790CB7F3DF}" srcOrd="0" destOrd="0" presId="urn:microsoft.com/office/officeart/2005/8/layout/bProcess3"/>
    <dgm:cxn modelId="{265651B8-2D7D-43C1-84B7-6536F2D8EE2F}" type="presParOf" srcId="{69A7CA64-2336-43C2-AEF7-D464FFFE7AD3}" destId="{77D1A32D-4DC4-4354-997D-2E13BAA22F93}" srcOrd="1" destOrd="0" presId="urn:microsoft.com/office/officeart/2005/8/layout/bProcess3"/>
    <dgm:cxn modelId="{F624A0A1-5F60-477F-BEBF-3E07EF2EDB1F}" type="presParOf" srcId="{77D1A32D-4DC4-4354-997D-2E13BAA22F93}" destId="{B0FEAE36-06E2-411E-8FB6-F8A40029CBE6}" srcOrd="0" destOrd="0" presId="urn:microsoft.com/office/officeart/2005/8/layout/bProcess3"/>
    <dgm:cxn modelId="{F4208631-C3F9-4BBF-B021-96FFB8348D74}" type="presParOf" srcId="{69A7CA64-2336-43C2-AEF7-D464FFFE7AD3}" destId="{27DB039C-C947-4D01-8C7F-71004ECEB01C}" srcOrd="2" destOrd="0" presId="urn:microsoft.com/office/officeart/2005/8/layout/bProcess3"/>
    <dgm:cxn modelId="{6869D248-8246-4169-83F3-EA9DB6C83357}" type="presParOf" srcId="{69A7CA64-2336-43C2-AEF7-D464FFFE7AD3}" destId="{89D6A0E6-9A1D-47EF-91C9-B99657316FB4}" srcOrd="3" destOrd="0" presId="urn:microsoft.com/office/officeart/2005/8/layout/bProcess3"/>
    <dgm:cxn modelId="{2EF927A7-8581-4677-ACF4-0DBBF866B744}" type="presParOf" srcId="{89D6A0E6-9A1D-47EF-91C9-B99657316FB4}" destId="{79C6FA7A-D0E7-4901-A915-225BFA3F69D1}" srcOrd="0" destOrd="0" presId="urn:microsoft.com/office/officeart/2005/8/layout/bProcess3"/>
    <dgm:cxn modelId="{1DD794A3-66CF-4396-8692-3AA1F85479AC}" type="presParOf" srcId="{69A7CA64-2336-43C2-AEF7-D464FFFE7AD3}" destId="{2F41B8FB-3C73-4041-B91A-D8EA2AEBD2F1}" srcOrd="4" destOrd="0" presId="urn:microsoft.com/office/officeart/2005/8/layout/bProcess3"/>
    <dgm:cxn modelId="{39C219A0-6FBF-4741-AC73-223F373FFD1C}" type="presParOf" srcId="{69A7CA64-2336-43C2-AEF7-D464FFFE7AD3}" destId="{A25078D7-F15C-481F-BDD9-9C98861A5BA6}" srcOrd="5" destOrd="0" presId="urn:microsoft.com/office/officeart/2005/8/layout/bProcess3"/>
    <dgm:cxn modelId="{4F2CFD2B-46E0-4F10-A050-7C2F4A2103D7}" type="presParOf" srcId="{A25078D7-F15C-481F-BDD9-9C98861A5BA6}" destId="{0B21584B-F458-4E07-9086-98CF6BEEF117}" srcOrd="0" destOrd="0" presId="urn:microsoft.com/office/officeart/2005/8/layout/bProcess3"/>
    <dgm:cxn modelId="{C7AD577A-8B2B-4B26-B321-350A7B61279B}" type="presParOf" srcId="{69A7CA64-2336-43C2-AEF7-D464FFFE7AD3}" destId="{6703C0B4-5996-40FF-8066-CA8406C6B1C2}" srcOrd="6" destOrd="0" presId="urn:microsoft.com/office/officeart/2005/8/layout/bProcess3"/>
    <dgm:cxn modelId="{DEE8AA57-67F1-4F3E-8BF5-0449D555ED55}" type="presParOf" srcId="{69A7CA64-2336-43C2-AEF7-D464FFFE7AD3}" destId="{A3D4AAD2-FCB6-4EC2-B812-9438E4CECA29}" srcOrd="7" destOrd="0" presId="urn:microsoft.com/office/officeart/2005/8/layout/bProcess3"/>
    <dgm:cxn modelId="{5A4B0EF6-7BC3-4F8E-A3BD-85FC79ADAC5B}" type="presParOf" srcId="{A3D4AAD2-FCB6-4EC2-B812-9438E4CECA29}" destId="{3BC08AF8-5B25-44C0-BD98-E010A2EDC89D}" srcOrd="0" destOrd="0" presId="urn:microsoft.com/office/officeart/2005/8/layout/bProcess3"/>
    <dgm:cxn modelId="{7BEDEED8-C758-40F0-B3E2-5769B4345C1B}" type="presParOf" srcId="{69A7CA64-2336-43C2-AEF7-D464FFFE7AD3}" destId="{0E956221-D62D-4067-9541-FDF2F4CB746A}" srcOrd="8" destOrd="0" presId="urn:microsoft.com/office/officeart/2005/8/layout/bProcess3"/>
    <dgm:cxn modelId="{14CBB643-02D3-4F9B-8865-34FD7CDE23D0}" type="presParOf" srcId="{69A7CA64-2336-43C2-AEF7-D464FFFE7AD3}" destId="{8B4DBCF4-5EA9-404E-ACC1-741E2B10D3C9}" srcOrd="9" destOrd="0" presId="urn:microsoft.com/office/officeart/2005/8/layout/bProcess3"/>
    <dgm:cxn modelId="{2B936608-EAAC-4F78-BE71-8E99CBB58C4C}" type="presParOf" srcId="{8B4DBCF4-5EA9-404E-ACC1-741E2B10D3C9}" destId="{31321A4E-159F-4E3F-8F24-C9806286CC32}" srcOrd="0" destOrd="0" presId="urn:microsoft.com/office/officeart/2005/8/layout/bProcess3"/>
    <dgm:cxn modelId="{F538F1E9-9B68-4285-8B9B-A4505B1B1601}" type="presParOf" srcId="{69A7CA64-2336-43C2-AEF7-D464FFFE7AD3}" destId="{C27DEB2C-C93B-4855-B152-9CA2A796206D}" srcOrd="10" destOrd="0" presId="urn:microsoft.com/office/officeart/2005/8/layout/bProcess3"/>
    <dgm:cxn modelId="{1A6A4C94-33DB-4E99-B0B3-01F75EA16015}" type="presParOf" srcId="{69A7CA64-2336-43C2-AEF7-D464FFFE7AD3}" destId="{413B3A27-66DA-4606-A9E7-47630F73C87E}" srcOrd="11" destOrd="0" presId="urn:microsoft.com/office/officeart/2005/8/layout/bProcess3"/>
    <dgm:cxn modelId="{1779102C-91B0-4AB3-9EA8-1C8D4EF87A49}" type="presParOf" srcId="{413B3A27-66DA-4606-A9E7-47630F73C87E}" destId="{00EC973C-EC84-406C-A7A4-80B23AB5E352}" srcOrd="0" destOrd="0" presId="urn:microsoft.com/office/officeart/2005/8/layout/bProcess3"/>
    <dgm:cxn modelId="{4386EFD4-8DC4-4F6E-98F8-6D2887DC2F37}" type="presParOf" srcId="{69A7CA64-2336-43C2-AEF7-D464FFFE7AD3}" destId="{1ECE6D06-F0DB-46A0-B588-A6F26A40B58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1A32D-4DC4-4354-997D-2E13BAA22F93}">
      <dsp:nvSpPr>
        <dsp:cNvPr id="0" name=""/>
        <dsp:cNvSpPr/>
      </dsp:nvSpPr>
      <dsp:spPr>
        <a:xfrm>
          <a:off x="2641932" y="550001"/>
          <a:ext cx="4237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842428" y="593447"/>
        <a:ext cx="22715" cy="4547"/>
      </dsp:txXfrm>
    </dsp:sp>
    <dsp:sp modelId="{40F11DE9-8A1B-497F-91E7-7F790CB7F3DF}">
      <dsp:nvSpPr>
        <dsp:cNvPr id="0" name=""/>
        <dsp:cNvSpPr/>
      </dsp:nvSpPr>
      <dsp:spPr>
        <a:xfrm>
          <a:off x="668477" y="3145"/>
          <a:ext cx="1975254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Researcher registers for RM</a:t>
          </a: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68477" y="3145"/>
        <a:ext cx="1975254" cy="1185152"/>
      </dsp:txXfrm>
    </dsp:sp>
    <dsp:sp modelId="{89D6A0E6-9A1D-47EF-91C9-B99657316FB4}">
      <dsp:nvSpPr>
        <dsp:cNvPr id="0" name=""/>
        <dsp:cNvSpPr/>
      </dsp:nvSpPr>
      <dsp:spPr>
        <a:xfrm>
          <a:off x="5071494" y="550001"/>
          <a:ext cx="4237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71991" y="593447"/>
        <a:ext cx="22715" cy="4547"/>
      </dsp:txXfrm>
    </dsp:sp>
    <dsp:sp modelId="{27DB039C-C947-4D01-8C7F-71004ECEB01C}">
      <dsp:nvSpPr>
        <dsp:cNvPr id="0" name=""/>
        <dsp:cNvSpPr/>
      </dsp:nvSpPr>
      <dsp:spPr>
        <a:xfrm>
          <a:off x="3098040" y="3145"/>
          <a:ext cx="1975254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Researcher uploads IRB approved study</a:t>
          </a: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98040" y="3145"/>
        <a:ext cx="1975254" cy="1185152"/>
      </dsp:txXfrm>
    </dsp:sp>
    <dsp:sp modelId="{A25078D7-F15C-481F-BDD9-9C98861A5BA6}">
      <dsp:nvSpPr>
        <dsp:cNvPr id="0" name=""/>
        <dsp:cNvSpPr/>
      </dsp:nvSpPr>
      <dsp:spPr>
        <a:xfrm>
          <a:off x="1775291" y="1186497"/>
          <a:ext cx="4739938" cy="423708"/>
        </a:xfrm>
        <a:custGeom>
          <a:avLst/>
          <a:gdLst/>
          <a:ahLst/>
          <a:cxnLst/>
          <a:rect l="0" t="0" r="0" b="0"/>
          <a:pathLst>
            <a:path>
              <a:moveTo>
                <a:pt x="4739938" y="0"/>
              </a:moveTo>
              <a:lnTo>
                <a:pt x="4739938" y="228954"/>
              </a:lnTo>
              <a:lnTo>
                <a:pt x="0" y="228954"/>
              </a:lnTo>
              <a:lnTo>
                <a:pt x="0" y="423708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26219" y="1396078"/>
        <a:ext cx="238083" cy="4547"/>
      </dsp:txXfrm>
    </dsp:sp>
    <dsp:sp modelId="{2F41B8FB-3C73-4041-B91A-D8EA2AEBD2F1}">
      <dsp:nvSpPr>
        <dsp:cNvPr id="0" name=""/>
        <dsp:cNvSpPr/>
      </dsp:nvSpPr>
      <dsp:spPr>
        <a:xfrm>
          <a:off x="5527603" y="3145"/>
          <a:ext cx="1975254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Liaison reviews study and approves it for ResearchMatch use at their site</a:t>
          </a:r>
        </a:p>
      </dsp:txBody>
      <dsp:txXfrm>
        <a:off x="5527603" y="3145"/>
        <a:ext cx="1975254" cy="1185152"/>
      </dsp:txXfrm>
    </dsp:sp>
    <dsp:sp modelId="{A3D4AAD2-FCB6-4EC2-B812-9438E4CECA29}">
      <dsp:nvSpPr>
        <dsp:cNvPr id="0" name=""/>
        <dsp:cNvSpPr/>
      </dsp:nvSpPr>
      <dsp:spPr>
        <a:xfrm>
          <a:off x="2880305" y="2189462"/>
          <a:ext cx="4237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080802" y="2232908"/>
        <a:ext cx="22715" cy="4547"/>
      </dsp:txXfrm>
    </dsp:sp>
    <dsp:sp modelId="{6703C0B4-5996-40FF-8066-CA8406C6B1C2}">
      <dsp:nvSpPr>
        <dsp:cNvPr id="0" name=""/>
        <dsp:cNvSpPr/>
      </dsp:nvSpPr>
      <dsp:spPr>
        <a:xfrm>
          <a:off x="668477" y="1642606"/>
          <a:ext cx="2213627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Researcher uses ResearchMatch to search for volunteers for the approved study</a:t>
          </a:r>
        </a:p>
      </dsp:txBody>
      <dsp:txXfrm>
        <a:off x="668477" y="1642606"/>
        <a:ext cx="2213627" cy="1185152"/>
      </dsp:txXfrm>
    </dsp:sp>
    <dsp:sp modelId="{8B4DBCF4-5EA9-404E-ACC1-741E2B10D3C9}">
      <dsp:nvSpPr>
        <dsp:cNvPr id="0" name=""/>
        <dsp:cNvSpPr/>
      </dsp:nvSpPr>
      <dsp:spPr>
        <a:xfrm>
          <a:off x="5309868" y="2189462"/>
          <a:ext cx="4237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3708" y="45720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510364" y="2232908"/>
        <a:ext cx="22715" cy="4547"/>
      </dsp:txXfrm>
    </dsp:sp>
    <dsp:sp modelId="{0E956221-D62D-4067-9541-FDF2F4CB746A}">
      <dsp:nvSpPr>
        <dsp:cNvPr id="0" name=""/>
        <dsp:cNvSpPr/>
      </dsp:nvSpPr>
      <dsp:spPr>
        <a:xfrm>
          <a:off x="3336414" y="1642606"/>
          <a:ext cx="1975254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Volunteers receives an email from RM with study information</a:t>
          </a:r>
        </a:p>
      </dsp:txBody>
      <dsp:txXfrm>
        <a:off x="3336414" y="1642606"/>
        <a:ext cx="1975254" cy="1185152"/>
      </dsp:txXfrm>
    </dsp:sp>
    <dsp:sp modelId="{413B3A27-66DA-4606-A9E7-47630F73C87E}">
      <dsp:nvSpPr>
        <dsp:cNvPr id="0" name=""/>
        <dsp:cNvSpPr/>
      </dsp:nvSpPr>
      <dsp:spPr>
        <a:xfrm>
          <a:off x="1656105" y="2825958"/>
          <a:ext cx="5097498" cy="423708"/>
        </a:xfrm>
        <a:custGeom>
          <a:avLst/>
          <a:gdLst/>
          <a:ahLst/>
          <a:cxnLst/>
          <a:rect l="0" t="0" r="0" b="0"/>
          <a:pathLst>
            <a:path>
              <a:moveTo>
                <a:pt x="5097498" y="0"/>
              </a:moveTo>
              <a:lnTo>
                <a:pt x="5097498" y="228954"/>
              </a:lnTo>
              <a:lnTo>
                <a:pt x="0" y="228954"/>
              </a:lnTo>
              <a:lnTo>
                <a:pt x="0" y="423708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76911" y="3035539"/>
        <a:ext cx="255885" cy="4547"/>
      </dsp:txXfrm>
    </dsp:sp>
    <dsp:sp modelId="{C27DEB2C-C93B-4855-B152-9CA2A796206D}">
      <dsp:nvSpPr>
        <dsp:cNvPr id="0" name=""/>
        <dsp:cNvSpPr/>
      </dsp:nvSpPr>
      <dsp:spPr>
        <a:xfrm>
          <a:off x="5765976" y="1642606"/>
          <a:ext cx="1975254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Volunteer accepts or denies request to learn more about the study</a:t>
          </a:r>
        </a:p>
      </dsp:txBody>
      <dsp:txXfrm>
        <a:off x="5765976" y="1642606"/>
        <a:ext cx="1975254" cy="1185152"/>
      </dsp:txXfrm>
    </dsp:sp>
    <dsp:sp modelId="{1ECE6D06-F0DB-46A0-B588-A6F26A40B584}">
      <dsp:nvSpPr>
        <dsp:cNvPr id="0" name=""/>
        <dsp:cNvSpPr/>
      </dsp:nvSpPr>
      <dsp:spPr>
        <a:xfrm>
          <a:off x="668477" y="3282067"/>
          <a:ext cx="1975254" cy="1185152"/>
        </a:xfrm>
        <a:prstGeom prst="rect">
          <a:avLst/>
        </a:prstGeom>
        <a:solidFill>
          <a:srgbClr val="62C0C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If yes, the volunteer’s contact information is released to the researcher</a:t>
          </a:r>
        </a:p>
      </dsp:txBody>
      <dsp:txXfrm>
        <a:off x="668477" y="3282067"/>
        <a:ext cx="1975254" cy="1185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7C66F-E7F6-41FC-B10B-35A63E1D6025}" type="datetimeFigureOut">
              <a:rPr lang="en-US"/>
              <a:pPr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639BBF-2929-4285-8CCA-4051F96F1D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63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Shaunagh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Shaunagh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Shaunagh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6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29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ResearchMatch is an effective and trusted recruitment tool for study enrollment across a diverse field of studies and helps reduce the time and effort of researchers searching for volunteers. </a:t>
            </a:r>
          </a:p>
          <a:p>
            <a:r>
              <a:rPr lang="en-US" baseline="0" dirty="0" smtClean="0"/>
              <a:t>RM invites volunteers to learn about and take part research studies and, my role as a liaison is to help facilitate research access, to </a:t>
            </a:r>
            <a:r>
              <a:rPr lang="en-US" dirty="0" smtClean="0"/>
              <a:t>get researchers connected to volunteers quickly and appropriately!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4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67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9532" indent="-279532" eaLnBrk="1" fontAlgn="auto" hangingPunct="1">
              <a:spcBef>
                <a:spcPts val="591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</a:rPr>
              <a:t>Anyone residing in the United States who may be willing to learn about research studies that might be of interest to them are welcome to join!</a:t>
            </a:r>
          </a:p>
          <a:p>
            <a:pPr marL="279532" indent="-279532" eaLnBrk="1" fontAlgn="auto" hangingPunct="1">
              <a:spcBef>
                <a:spcPts val="591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</a:rPr>
              <a:t>5-10 minute registration process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Self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Parent/Guardian/Caretaker</a:t>
            </a:r>
          </a:p>
          <a:p>
            <a:pPr marL="279532" indent="-279532" eaLnBrk="1" fontAlgn="auto" hangingPunct="1">
              <a:spcBef>
                <a:spcPts val="591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</a:rPr>
              <a:t>Questions include: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Basic contact information (protected)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Secure username/password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Basic information (age, race, gender, height, weight, etc.)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Voluntary entry of health/medical conditions and medications</a:t>
            </a:r>
          </a:p>
          <a:p>
            <a:pPr marL="559064" lvl="1" eaLnBrk="1" fontAlgn="auto" hangingPunct="1">
              <a:spcBef>
                <a:spcPts val="377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entury Gothic" pitchFamily="34" charset="0"/>
              </a:rPr>
              <a:t>Preference page (e.g. how far are you willing to travel)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43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researcher end –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11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4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19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4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62 medical</a:t>
            </a:r>
            <a:r>
              <a:rPr lang="en-US" baseline="0" dirty="0" smtClean="0"/>
              <a:t> research institutions – funded by </a:t>
            </a:r>
            <a:r>
              <a:rPr lang="en-US" dirty="0"/>
              <a:t>National Center for Advancing Translational Sciences (NCATS)</a:t>
            </a:r>
          </a:p>
          <a:p>
            <a:r>
              <a:rPr lang="en-US" dirty="0"/>
              <a:t>creates a definable academic home for clinical and translational research. </a:t>
            </a:r>
          </a:p>
          <a:p>
            <a:r>
              <a:rPr lang="en-US" dirty="0"/>
              <a:t>CTSA institutions work to </a:t>
            </a:r>
            <a:r>
              <a:rPr lang="en-US" b="1" dirty="0"/>
              <a:t>transform the local, regional, and national environment </a:t>
            </a:r>
            <a:r>
              <a:rPr lang="en-US" dirty="0"/>
              <a:t>to </a:t>
            </a:r>
            <a:r>
              <a:rPr lang="en-US" b="1" dirty="0"/>
              <a:t>increase the efficiency </a:t>
            </a:r>
            <a:r>
              <a:rPr lang="en-US" dirty="0"/>
              <a:t>and </a:t>
            </a:r>
            <a:r>
              <a:rPr lang="en-US" b="1" dirty="0"/>
              <a:t>speed of clinical and translational research </a:t>
            </a:r>
            <a:r>
              <a:rPr lang="en-US" dirty="0"/>
              <a:t>across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8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Shaunagh</a:t>
            </a:r>
          </a:p>
        </p:txBody>
      </p:sp>
    </p:spTree>
    <p:extLst>
      <p:ext uri="{BB962C8B-B14F-4D97-AF65-F5344CB8AC3E}">
        <p14:creationId xmlns:p14="http://schemas.microsoft.com/office/powerpoint/2010/main" val="25434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our outward facing process map &amp; what we share w/ research teams when they request our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Shaunagh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9BBF-2929-4285-8CCA-4051F96F1DB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1FF42BF-B254-4294-95FA-2055578F89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4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17BA84F-2898-4DB9-9822-53708E7AF8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5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1116842-F250-47DA-9B94-D7A09BD609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DB93225-A62F-486E-B41A-EDC38E7F24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7A111B1-F1F8-4986-A6AC-24E4A8EB39B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465CFBB-E150-4350-B78D-3F7B37037C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0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319838"/>
            <a:ext cx="9144000" cy="538162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03325" y="6353175"/>
            <a:ext cx="673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Georgetown University | Howard University</a:t>
            </a:r>
            <a:endParaRPr lang="en-US" sz="600" dirty="0">
              <a:solidFill>
                <a:schemeClr val="bg1"/>
              </a:solidFill>
              <a:latin typeface="Times New Roman" pitchFamily="18" charset="0"/>
              <a:ea typeface="Calibri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MedStar Health Research Institute | Oak Ridge National Laboratory | Washington DC Veteran</a:t>
            </a:r>
            <a:r>
              <a:rPr lang="en-US" alt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’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s Administration Medical Center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SzPct val="75000"/>
              <a:buFont typeface="Wingdings" pitchFamily="2" charset="2"/>
              <a:buChar char="§"/>
              <a:defRPr sz="2800">
                <a:latin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SzPct val="75000"/>
              <a:buFont typeface="Wingdings" pitchFamily="2" charset="2"/>
              <a:buChar char="§"/>
              <a:defRPr sz="2800">
                <a:latin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AF6BC69-6E7F-493C-80AA-7BFAD10AEE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25B06FD-1DB4-4981-B734-5C6E3F7A9B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44686E2-4707-4B06-9E6D-3CA252F1EB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35E446-CB08-408C-8AFA-A8C14108D8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5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1000" t="1000" r="75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6319838"/>
            <a:ext cx="9144000" cy="538162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  <a:ea typeface="+mn-ea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203325" y="6353175"/>
            <a:ext cx="673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Georgetown University | Howard University</a:t>
            </a:r>
            <a:endParaRPr lang="en-US" sz="600" dirty="0">
              <a:solidFill>
                <a:schemeClr val="bg1"/>
              </a:solidFill>
              <a:latin typeface="Times New Roman" pitchFamily="18" charset="0"/>
              <a:ea typeface="Calibri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MedStar Health Research Institute | Oak Ridge National Laboratory | Washington DC Veteran</a:t>
            </a:r>
            <a:r>
              <a:rPr lang="en-US" alt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’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</a:rPr>
              <a:t>s Administration Medical Center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partner4research.org/servi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.mp/2nYPwT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mtrialstest.app.vumc.org/search/results?condition=diabetes&amp;gender=&amp;age=15&amp;healthy=&amp;__theme=wp4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hucctsrecruitment@georgetown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epartner4research.org/" TargetMode="External"/><Relationship Id="rId4" Type="http://schemas.openxmlformats.org/officeDocument/2006/relationships/hyperlink" Target="mailto:contact@wepartner4research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92405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How To Leverage The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GHUCCTS Recruitment Center Resources For Your Clinical Trials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44958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" y="20574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/>
                <a:cs typeface="Calibri"/>
              </a:rPr>
              <a:t>Participant Advisory Board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828800"/>
            <a:ext cx="85344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Mission</a:t>
            </a:r>
            <a:r>
              <a:rPr lang="en-US" dirty="0"/>
              <a:t>: To represent and promote the research participant's perspective in the planning, implementation, evaluation and dissemination of clinical research activities of the Georgetown-Howard Universities Center for Clinical and Translational Science. 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b="1" dirty="0"/>
              <a:t>Vision:</a:t>
            </a:r>
            <a:r>
              <a:rPr lang="en-US" dirty="0"/>
              <a:t> Enhancing safety, quality, and equity in the research process through representation and promotion of the research participant's voice.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14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Participant Advisory Board</a:t>
            </a:r>
            <a:br>
              <a:rPr lang="en-US" b="1" dirty="0" smtClean="0">
                <a:solidFill>
                  <a:srgbClr val="10253F"/>
                </a:solidFill>
              </a:rPr>
            </a:br>
            <a:r>
              <a:rPr lang="en-US" sz="4000" b="1" dirty="0" smtClean="0">
                <a:solidFill>
                  <a:srgbClr val="10253F"/>
                </a:solidFill>
              </a:rPr>
              <a:t>Recruitment Studios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/>
            <a:r>
              <a:rPr lang="en-US" sz="2400" b="1" dirty="0" smtClean="0">
                <a:solidFill>
                  <a:srgbClr val="10253F"/>
                </a:solidFill>
              </a:rPr>
              <a:t>Study teams present current or planned study to PAB</a:t>
            </a:r>
          </a:p>
          <a:p>
            <a:pPr marL="0" indent="0"/>
            <a:r>
              <a:rPr lang="en-US" sz="2400" b="1" dirty="0" smtClean="0">
                <a:solidFill>
                  <a:srgbClr val="10253F"/>
                </a:solidFill>
              </a:rPr>
              <a:t>PAB members provide feedback to study team</a:t>
            </a:r>
          </a:p>
          <a:p>
            <a:pPr lvl="1"/>
            <a:r>
              <a:rPr lang="en-US" sz="2000" b="1" dirty="0"/>
              <a:t>General thoughts about the </a:t>
            </a:r>
            <a:r>
              <a:rPr lang="en-US" sz="2000" b="1" dirty="0" smtClean="0"/>
              <a:t>project</a:t>
            </a:r>
            <a:endParaRPr lang="en-US" sz="2000" dirty="0" smtClean="0"/>
          </a:p>
          <a:p>
            <a:pPr lvl="1"/>
            <a:r>
              <a:rPr lang="en-US" sz="2000" b="1" dirty="0"/>
              <a:t>Study Procedures </a:t>
            </a:r>
            <a:endParaRPr lang="en-US" sz="2000" dirty="0"/>
          </a:p>
          <a:p>
            <a:pPr lvl="1"/>
            <a:r>
              <a:rPr lang="en-US" sz="2000" b="1" dirty="0" smtClean="0"/>
              <a:t>Financial </a:t>
            </a:r>
            <a:r>
              <a:rPr lang="en-US" sz="2000" b="1" dirty="0"/>
              <a:t>Incentives</a:t>
            </a:r>
          </a:p>
          <a:p>
            <a:pPr lvl="1"/>
            <a:r>
              <a:rPr lang="en-US" sz="2000" b="1" dirty="0"/>
              <a:t>Current Recruitment Efforts (if applicable)</a:t>
            </a:r>
            <a:endParaRPr lang="en-US" sz="2000" dirty="0"/>
          </a:p>
          <a:p>
            <a:pPr lvl="1"/>
            <a:r>
              <a:rPr lang="en-US" sz="2000" b="1" dirty="0"/>
              <a:t>Cultural Awareness in the Recruitment Plan</a:t>
            </a:r>
            <a:endParaRPr lang="en-US" sz="2000" dirty="0"/>
          </a:p>
          <a:p>
            <a:pPr lvl="1"/>
            <a:r>
              <a:rPr lang="en-US" sz="2000" b="1" dirty="0"/>
              <a:t>Print Media Strategies</a:t>
            </a:r>
            <a:endParaRPr lang="en-US" sz="2000" dirty="0"/>
          </a:p>
          <a:p>
            <a:pPr lvl="1"/>
            <a:r>
              <a:rPr lang="en-US" sz="2000" b="1" dirty="0"/>
              <a:t>Community </a:t>
            </a:r>
            <a:r>
              <a:rPr lang="en-US" sz="2000" b="1" dirty="0" smtClean="0"/>
              <a:t>Engagement</a:t>
            </a:r>
            <a:endParaRPr lang="en-US" sz="2000" b="1" dirty="0" smtClean="0">
              <a:solidFill>
                <a:srgbClr val="10253F"/>
              </a:solidFill>
            </a:endParaRPr>
          </a:p>
          <a:p>
            <a:pPr marL="0" indent="0"/>
            <a:r>
              <a:rPr lang="en-US" sz="2400" b="1" dirty="0" smtClean="0">
                <a:solidFill>
                  <a:srgbClr val="10253F"/>
                </a:solidFill>
              </a:rPr>
              <a:t>Study team is provided a written summary of discussion and ideas</a:t>
            </a:r>
          </a:p>
          <a:p>
            <a:pPr marL="400050" lvl="1" indent="0">
              <a:buNone/>
            </a:pPr>
            <a:endParaRPr lang="en-US" sz="2000" b="1" dirty="0" smtClean="0">
              <a:solidFill>
                <a:srgbClr val="10253F"/>
              </a:solidFill>
            </a:endParaRPr>
          </a:p>
          <a:p>
            <a:pPr marL="0" indent="0"/>
            <a:endParaRPr lang="en-US" sz="2400" b="1" dirty="0" smtClean="0">
              <a:solidFill>
                <a:srgbClr val="10253F"/>
              </a:solidFill>
            </a:endParaRPr>
          </a:p>
          <a:p>
            <a:pPr marL="0" indent="0"/>
            <a:endParaRPr lang="en-US" altLang="en-US" sz="2400" b="1" i="1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US" sz="24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/>
                <a:cs typeface="Calibri"/>
              </a:rPr>
              <a:t>Participant Advisory Board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22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Digital Advertisement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229600" cy="1219200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Assistance w/ Social Media Ads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Study Landing Page</a:t>
            </a:r>
          </a:p>
          <a:p>
            <a:pPr marL="0" indent="0"/>
            <a:endParaRPr lang="en-US" altLang="en-US" sz="2800" b="1" i="1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3873"/>
          <a:stretch>
            <a:fillRect/>
          </a:stretch>
        </p:blipFill>
        <p:spPr bwMode="auto">
          <a:xfrm>
            <a:off x="126157" y="2895600"/>
            <a:ext cx="232653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95600"/>
            <a:ext cx="319036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895600"/>
            <a:ext cx="2937626" cy="297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0" y="5943600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www.WePartner4Research.org/Veterans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Recruitment Core Services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2438400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 smtClean="0">
                <a:solidFill>
                  <a:srgbClr val="10253F"/>
                </a:solidFill>
              </a:rPr>
              <a:t>Other Services include:</a:t>
            </a:r>
          </a:p>
          <a:p>
            <a:pPr marL="800100" lvl="2" indent="0"/>
            <a:r>
              <a:rPr lang="en-US" b="1" dirty="0" smtClean="0">
                <a:solidFill>
                  <a:srgbClr val="10253F"/>
                </a:solidFill>
              </a:rPr>
              <a:t>Recruitment Specific Budget Development</a:t>
            </a:r>
          </a:p>
          <a:p>
            <a:pPr marL="800100" lvl="2" indent="0"/>
            <a:r>
              <a:rPr lang="en-US" b="1" dirty="0" smtClean="0">
                <a:solidFill>
                  <a:srgbClr val="10253F"/>
                </a:solidFill>
              </a:rPr>
              <a:t>Community Outreach</a:t>
            </a:r>
          </a:p>
          <a:p>
            <a:pPr marL="1257300" lvl="3" indent="0"/>
            <a:r>
              <a:rPr lang="en-US" b="1" dirty="0" smtClean="0">
                <a:solidFill>
                  <a:srgbClr val="10253F"/>
                </a:solidFill>
              </a:rPr>
              <a:t>Research Awareness</a:t>
            </a:r>
          </a:p>
          <a:p>
            <a:pPr marL="1257300" lvl="3" indent="0"/>
            <a:r>
              <a:rPr lang="en-US" b="1" dirty="0" smtClean="0">
                <a:solidFill>
                  <a:srgbClr val="10253F"/>
                </a:solidFill>
              </a:rPr>
              <a:t>Foster a Partnership with communities and Investigators</a:t>
            </a:r>
          </a:p>
          <a:p>
            <a:pPr marL="800100" lvl="2" indent="0"/>
            <a:r>
              <a:rPr lang="en-US" b="1" dirty="0" smtClean="0">
                <a:solidFill>
                  <a:srgbClr val="10253F"/>
                </a:solidFill>
              </a:rPr>
              <a:t>Grow Research Match volunteer base</a:t>
            </a:r>
          </a:p>
          <a:p>
            <a:pPr marL="800100" lvl="2" indent="0"/>
            <a:r>
              <a:rPr lang="en-US" b="1" dirty="0" smtClean="0">
                <a:solidFill>
                  <a:srgbClr val="10253F"/>
                </a:solidFill>
              </a:rPr>
              <a:t>Cohort Discovery assistance</a:t>
            </a:r>
          </a:p>
          <a:p>
            <a:pPr marL="800100" lvl="2" indent="0"/>
            <a:r>
              <a:rPr lang="en-US" b="1" dirty="0" smtClean="0">
                <a:solidFill>
                  <a:srgbClr val="10253F"/>
                </a:solidFill>
              </a:rPr>
              <a:t>Recruitment best practice and resources</a:t>
            </a:r>
          </a:p>
          <a:p>
            <a:pPr marL="0" indent="0">
              <a:buNone/>
            </a:pPr>
            <a:endParaRPr lang="en-US" altLang="en-US" b="1" i="1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static.wixstatic.com/media/ed6b5c_b42ed314a78c46a685d2d5741b2081f3%7Emv2.png/v1/fill/w_223,h_89,al_c,usm_0.66_1.00_0.01/ed6b5c_b42ed314a78c46a685d2d5741b2081f3%7Em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349" y="5029200"/>
            <a:ext cx="2124075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Accessing Our Services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609600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2400" b="1" dirty="0" smtClean="0">
                <a:solidFill>
                  <a:srgbClr val="10253F"/>
                </a:solidFill>
                <a:hlinkClick r:id="rId3"/>
              </a:rPr>
              <a:t>www.WePartner4Research.org/services</a:t>
            </a:r>
            <a:endParaRPr lang="en-US" sz="2400" b="1" dirty="0" smtClean="0">
              <a:solidFill>
                <a:srgbClr val="10253F"/>
              </a:solidFill>
            </a:endParaRPr>
          </a:p>
          <a:p>
            <a:pPr marL="400050" lvl="1" indent="0" algn="ctr">
              <a:buNone/>
            </a:pPr>
            <a:endParaRPr lang="en-US" sz="2400" b="1" dirty="0" smtClean="0">
              <a:solidFill>
                <a:srgbClr val="10253F"/>
              </a:solidFill>
            </a:endParaRPr>
          </a:p>
          <a:p>
            <a:pPr marL="0" indent="0" algn="ctr"/>
            <a:endParaRPr lang="en-US" altLang="en-US" sz="2800" b="1" i="1" dirty="0" smtClean="0">
              <a:solidFill>
                <a:srgbClr val="10253F"/>
              </a:solidFill>
            </a:endParaRPr>
          </a:p>
          <a:p>
            <a:pPr marL="0" indent="0" algn="ctr">
              <a:buNone/>
            </a:pP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Accessing Our Services</a:t>
            </a:r>
            <a:br>
              <a:rPr lang="en-US" b="1" dirty="0" smtClean="0">
                <a:solidFill>
                  <a:srgbClr val="10253F"/>
                </a:solidFill>
              </a:rPr>
            </a:br>
            <a:r>
              <a:rPr lang="en-US" b="1" dirty="0" smtClean="0">
                <a:solidFill>
                  <a:srgbClr val="10253F"/>
                </a:solidFill>
              </a:rPr>
              <a:t>RedCap Form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609600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2400" b="1" dirty="0" smtClean="0">
                <a:solidFill>
                  <a:srgbClr val="10253F"/>
                </a:solidFill>
                <a:hlinkClick r:id="rId3"/>
              </a:rPr>
              <a:t>http://j.mp/2nYPwT5</a:t>
            </a:r>
            <a:r>
              <a:rPr lang="en-US" sz="2400" b="1" dirty="0" smtClean="0">
                <a:solidFill>
                  <a:srgbClr val="10253F"/>
                </a:solidFill>
              </a:rPr>
              <a:t> </a:t>
            </a:r>
          </a:p>
          <a:p>
            <a:pPr marL="400050" lvl="1" indent="0" algn="ctr">
              <a:buNone/>
            </a:pPr>
            <a:endParaRPr lang="en-US" sz="2400" b="1" dirty="0" smtClean="0">
              <a:solidFill>
                <a:srgbClr val="10253F"/>
              </a:solidFill>
            </a:endParaRPr>
          </a:p>
          <a:p>
            <a:pPr marL="0" indent="0" algn="ctr"/>
            <a:endParaRPr lang="en-US" altLang="en-US" sz="2800" b="1" i="1" dirty="0" smtClean="0">
              <a:solidFill>
                <a:srgbClr val="10253F"/>
              </a:solidFill>
            </a:endParaRPr>
          </a:p>
          <a:p>
            <a:pPr marL="0" indent="0" algn="ctr">
              <a:buNone/>
            </a:pP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33599"/>
            <a:ext cx="7010400" cy="47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Study Tuned for More…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Trial Finder</a:t>
            </a:r>
          </a:p>
          <a:p>
            <a:pPr lvl="1"/>
            <a:r>
              <a:rPr lang="en-US" dirty="0" smtClean="0">
                <a:hlinkClick r:id="rId3"/>
              </a:rPr>
              <a:t>https://rmtrialstest.app.vumc.org/search/results?condition=diabetes&amp;gender=&amp;age=15&amp;healthy=&amp;__theme=wp4r</a:t>
            </a:r>
            <a:endParaRPr lang="en-US" dirty="0" smtClean="0"/>
          </a:p>
          <a:p>
            <a:r>
              <a:rPr lang="en-US" dirty="0" smtClean="0"/>
              <a:t>My Chart</a:t>
            </a:r>
          </a:p>
          <a:p>
            <a:r>
              <a:rPr lang="en-US" dirty="0" smtClean="0"/>
              <a:t>Research Awareness Days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4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0" y="1676400"/>
            <a:ext cx="8839572" cy="22098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90800" y="4038600"/>
            <a:ext cx="3974900" cy="1981200"/>
            <a:chOff x="4411679" y="974107"/>
            <a:chExt cx="4917463" cy="24991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8203"/>
            <a:stretch/>
          </p:blipFill>
          <p:spPr>
            <a:xfrm>
              <a:off x="4411679" y="974107"/>
              <a:ext cx="4917463" cy="2499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450885" y="1341479"/>
              <a:ext cx="1600200" cy="624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accent1">
                      <a:lumMod val="75000"/>
                    </a:schemeClr>
                  </a:solidFill>
                </a:rPr>
                <a:t>ResearchMatch </a:t>
              </a:r>
            </a:p>
            <a:p>
              <a:pPr algn="ctr"/>
              <a:r>
                <a:rPr lang="en-US" sz="1050" dirty="0" smtClean="0">
                  <a:solidFill>
                    <a:schemeClr val="accent1">
                      <a:lumMod val="75000"/>
                    </a:schemeClr>
                  </a:solidFill>
                </a:rPr>
                <a:t>Volunteer</a:t>
              </a:r>
              <a:endParaRPr lang="en-US" sz="10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4626" y="1341479"/>
              <a:ext cx="1685925" cy="754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accent1">
                      <a:lumMod val="75000"/>
                    </a:schemeClr>
                  </a:solidFill>
                </a:rPr>
                <a:t>ResearchMatch Researcher</a:t>
              </a:r>
              <a:endParaRPr lang="en-US" sz="10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"/>
            <a:ext cx="6574896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535" y="1833295"/>
            <a:ext cx="2286000" cy="4262705"/>
          </a:xfrm>
          <a:prstGeom prst="rect">
            <a:avLst/>
          </a:prstGeom>
          <a:solidFill>
            <a:srgbClr val="A2AC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FREE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COMPLEMENTARY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CTSA-FUNDED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INNOVATIVE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COLLABORATIVE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SECURE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DISEASE NEUTRAL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‘MATCHING’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RECRUITMENT</a:t>
            </a:r>
          </a:p>
          <a:p>
            <a:pPr algn="ctr"/>
            <a:r>
              <a:rPr lang="en-US" sz="23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TOOL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92126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stats as of 4/26/17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795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Summary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Recruitment Core Overview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Services Offered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How to access our </a:t>
            </a:r>
            <a:r>
              <a:rPr lang="en-US" b="1" dirty="0" smtClean="0">
                <a:solidFill>
                  <a:srgbClr val="10253F"/>
                </a:solidFill>
              </a:rPr>
              <a:t>services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Upcoming</a:t>
            </a:r>
            <a:endParaRPr lang="en-US" b="1" dirty="0" smtClean="0">
              <a:solidFill>
                <a:srgbClr val="10253F"/>
              </a:solidFill>
            </a:endParaRP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Research Match</a:t>
            </a:r>
            <a:endParaRPr lang="en-US" b="1" dirty="0" smtClean="0">
              <a:solidFill>
                <a:srgbClr val="10253F"/>
              </a:solidFill>
            </a:endParaRP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Questions</a:t>
            </a:r>
          </a:p>
          <a:p>
            <a:pPr marL="400050" lvl="1" indent="0">
              <a:buNone/>
            </a:pPr>
            <a:endParaRPr lang="en-US" sz="2400" b="1" dirty="0" smtClean="0">
              <a:solidFill>
                <a:srgbClr val="10253F"/>
              </a:solidFill>
            </a:endParaRPr>
          </a:p>
          <a:p>
            <a:pPr marL="0" indent="0"/>
            <a:endParaRPr lang="en-US" altLang="en-US" sz="2800" b="1" i="1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1646476"/>
              </p:ext>
            </p:extLst>
          </p:nvPr>
        </p:nvGraphicFramePr>
        <p:xfrm>
          <a:off x="367145" y="1778035"/>
          <a:ext cx="8409709" cy="447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2819400" y="533400"/>
            <a:ext cx="6019800" cy="584775"/>
          </a:xfrm>
          <a:prstGeom prst="rect">
            <a:avLst/>
          </a:prstGeom>
          <a:solidFill>
            <a:srgbClr val="00A9E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ResearchMatch Works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5257800"/>
            <a:ext cx="3505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92375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4"/>
          <p:cNvSpPr txBox="1"/>
          <p:nvPr/>
        </p:nvSpPr>
        <p:spPr>
          <a:xfrm>
            <a:off x="2819400" y="533400"/>
            <a:ext cx="6019800" cy="584775"/>
          </a:xfrm>
          <a:prstGeom prst="rect">
            <a:avLst/>
          </a:prstGeom>
          <a:solidFill>
            <a:srgbClr val="00A9E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990600"/>
            <a:ext cx="6781800" cy="462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2362200"/>
            <a:ext cx="1836143" cy="2677656"/>
          </a:xfrm>
          <a:prstGeom prst="rect">
            <a:avLst/>
          </a:prstGeom>
          <a:solidFill>
            <a:srgbClr val="F68D2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Note: When performing a feasibility search, data is rounded to the nearest 10. If you yield a count of 10, this means that 1-10 RM volunteers match your search criteria.  If there are no matches, search will yield a count of 0.</a:t>
            </a:r>
          </a:p>
        </p:txBody>
      </p:sp>
    </p:spTree>
    <p:extLst>
      <p:ext uri="{BB962C8B-B14F-4D97-AF65-F5344CB8AC3E}">
        <p14:creationId xmlns:p14="http://schemas.microsoft.com/office/powerpoint/2010/main" val="20710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28600"/>
            <a:ext cx="5638800" cy="57705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50"/>
              </a:srgbClr>
            </a:outerShdw>
          </a:effectLst>
        </p:spPr>
      </p:pic>
      <p:sp>
        <p:nvSpPr>
          <p:cNvPr id="5" name="Shape 361"/>
          <p:cNvSpPr txBox="1"/>
          <p:nvPr/>
        </p:nvSpPr>
        <p:spPr>
          <a:xfrm>
            <a:off x="685800" y="1600200"/>
            <a:ext cx="1194600" cy="45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111,000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20,000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7,000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800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58</a:t>
            </a:r>
          </a:p>
        </p:txBody>
      </p:sp>
      <p:sp>
        <p:nvSpPr>
          <p:cNvPr id="6" name="Shape 362"/>
          <p:cNvSpPr/>
          <p:nvPr/>
        </p:nvSpPr>
        <p:spPr>
          <a:xfrm>
            <a:off x="1143000" y="2057400"/>
            <a:ext cx="248700" cy="51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363"/>
          <p:cNvSpPr/>
          <p:nvPr/>
        </p:nvSpPr>
        <p:spPr>
          <a:xfrm>
            <a:off x="1143000" y="3086361"/>
            <a:ext cx="248700" cy="51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4"/>
          <p:cNvSpPr/>
          <p:nvPr/>
        </p:nvSpPr>
        <p:spPr>
          <a:xfrm>
            <a:off x="1142999" y="3950772"/>
            <a:ext cx="248700" cy="51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365"/>
          <p:cNvSpPr/>
          <p:nvPr/>
        </p:nvSpPr>
        <p:spPr>
          <a:xfrm>
            <a:off x="1142999" y="4979733"/>
            <a:ext cx="248700" cy="51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1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3047999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 Messages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 message researchers send through ResearchMatch must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exclude: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any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direct study contact information (email &amp; phone, URL links) and must not exceed 2000 characters.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This content must also be approved by your institutional IRB.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"/>
            <a:ext cx="496621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0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4328"/>
            <a:ext cx="4141380" cy="270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82774"/>
            <a:ext cx="33528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836" y="124568"/>
            <a:ext cx="3803964" cy="3188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312899"/>
            <a:ext cx="4495800" cy="2928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28" y="5562600"/>
            <a:ext cx="5600047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764" y="2806156"/>
            <a:ext cx="16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Help us, </a:t>
            </a:r>
          </a:p>
          <a:p>
            <a:pPr algn="ctr"/>
            <a:r>
              <a:rPr lang="en-US" sz="3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help you! </a:t>
            </a:r>
          </a:p>
          <a:p>
            <a:pPr algn="ctr"/>
            <a:r>
              <a:rPr lang="en-US" sz="3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With marketing efforts!!!</a:t>
            </a:r>
            <a:endParaRPr lang="en-US" sz="3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352800"/>
            <a:ext cx="8610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10253F"/>
                </a:solidFill>
              </a:rPr>
              <a:t>Questions?</a:t>
            </a:r>
            <a:br>
              <a:rPr lang="en-US" sz="4000" b="1" dirty="0" smtClean="0">
                <a:solidFill>
                  <a:srgbClr val="10253F"/>
                </a:solidFill>
              </a:rPr>
            </a:br>
            <a:r>
              <a:rPr lang="en-US" sz="4000" b="1" dirty="0" smtClean="0">
                <a:solidFill>
                  <a:srgbClr val="10253F"/>
                </a:solidFill>
                <a:hlinkClick r:id="rId3"/>
              </a:rPr>
              <a:t>ghucctsrecruitment@georgetown.edu</a:t>
            </a:r>
            <a:r>
              <a:rPr lang="en-US" sz="4000" b="1" dirty="0" smtClean="0">
                <a:solidFill>
                  <a:srgbClr val="10253F"/>
                </a:solidFill>
              </a:rPr>
              <a:t/>
            </a:r>
            <a:br>
              <a:rPr lang="en-US" sz="4000" b="1" dirty="0" smtClean="0">
                <a:solidFill>
                  <a:srgbClr val="10253F"/>
                </a:solidFill>
              </a:rPr>
            </a:br>
            <a:r>
              <a:rPr lang="en-US" sz="4000" b="1" dirty="0" smtClean="0">
                <a:solidFill>
                  <a:srgbClr val="10253F"/>
                </a:solidFill>
                <a:hlinkClick r:id="rId4"/>
              </a:rPr>
              <a:t>contact@wepartner4research.org</a:t>
            </a:r>
            <a:r>
              <a:rPr lang="en-US" sz="4000" b="1" dirty="0" smtClean="0">
                <a:solidFill>
                  <a:srgbClr val="10253F"/>
                </a:solidFill>
              </a:rPr>
              <a:t/>
            </a:r>
            <a:br>
              <a:rPr lang="en-US" sz="4000" b="1" dirty="0" smtClean="0">
                <a:solidFill>
                  <a:srgbClr val="10253F"/>
                </a:solidFill>
              </a:rPr>
            </a:br>
            <a:r>
              <a:rPr lang="en-US" sz="4000" b="1" dirty="0" smtClean="0">
                <a:solidFill>
                  <a:srgbClr val="10253F"/>
                </a:solidFill>
              </a:rPr>
              <a:t/>
            </a:r>
            <a:br>
              <a:rPr lang="en-US" sz="4000" b="1" dirty="0" smtClean="0">
                <a:solidFill>
                  <a:srgbClr val="10253F"/>
                </a:solidFill>
              </a:rPr>
            </a:br>
            <a:r>
              <a:rPr lang="en-US" sz="4000" b="1" dirty="0" smtClean="0">
                <a:solidFill>
                  <a:srgbClr val="10253F"/>
                </a:solidFill>
              </a:rPr>
              <a:t/>
            </a:r>
            <a:br>
              <a:rPr lang="en-US" sz="4000" b="1" dirty="0" smtClean="0">
                <a:solidFill>
                  <a:srgbClr val="10253F"/>
                </a:solidFill>
              </a:rPr>
            </a:br>
            <a:r>
              <a:rPr lang="en-US" sz="4000" b="1" dirty="0" smtClean="0">
                <a:solidFill>
                  <a:srgbClr val="10253F"/>
                </a:solidFill>
                <a:hlinkClick r:id="rId5"/>
              </a:rPr>
              <a:t>www.WePartner4Research.org</a:t>
            </a:r>
            <a:r>
              <a:rPr lang="en-US" sz="4000" b="1" dirty="0" smtClean="0">
                <a:solidFill>
                  <a:srgbClr val="10253F"/>
                </a:solidFill>
              </a:rPr>
              <a:t/>
            </a:r>
            <a:br>
              <a:rPr lang="en-US" sz="4000" b="1" dirty="0" smtClean="0">
                <a:solidFill>
                  <a:srgbClr val="10253F"/>
                </a:solidFill>
              </a:rPr>
            </a:br>
            <a:endParaRPr lang="en-US" sz="4000" b="1" dirty="0">
              <a:solidFill>
                <a:srgbClr val="10253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Clinical and Translational Science Awards</a:t>
            </a:r>
            <a:endParaRPr lang="en-US" dirty="0"/>
          </a:p>
        </p:txBody>
      </p:sp>
      <p:pic>
        <p:nvPicPr>
          <p:cNvPr id="1026" name="Picture 2" descr="https://ctsacentral.org/wp-content/uploads/CTSA_consortium_map_1_2_14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6007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GHUCCTS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primary goal of GHUCCTS is to speed improvements in human health by fostering innovative, multidisciplinary, and cross-institutional research, and by supporting the careers of those undertaking such research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Research Participant Recruitment Unit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/>
            <a:r>
              <a:rPr lang="en-US" sz="3600" b="1" dirty="0" smtClean="0">
                <a:solidFill>
                  <a:srgbClr val="10253F"/>
                </a:solidFill>
              </a:rPr>
              <a:t>Established 2016</a:t>
            </a:r>
          </a:p>
          <a:p>
            <a:pPr marL="0" indent="0"/>
            <a:r>
              <a:rPr lang="en-US" sz="3600" b="1" dirty="0" smtClean="0">
                <a:solidFill>
                  <a:srgbClr val="10253F"/>
                </a:solidFill>
              </a:rPr>
              <a:t>One of many GHUCCTS modules</a:t>
            </a:r>
          </a:p>
          <a:p>
            <a:pPr marL="0" indent="0"/>
            <a:r>
              <a:rPr lang="en-US" sz="3600" b="1" dirty="0" smtClean="0">
                <a:solidFill>
                  <a:srgbClr val="10253F"/>
                </a:solidFill>
              </a:rPr>
              <a:t>Collaborative effort:</a:t>
            </a:r>
          </a:p>
          <a:p>
            <a:pPr marL="400050" lvl="1" indent="0"/>
            <a:r>
              <a:rPr lang="en-US" b="1" dirty="0" smtClean="0">
                <a:solidFill>
                  <a:srgbClr val="10253F"/>
                </a:solidFill>
              </a:rPr>
              <a:t> GU, HU, MHRI, DCVAMC leadership</a:t>
            </a:r>
          </a:p>
          <a:p>
            <a:pPr marL="400050" lvl="1" indent="0"/>
            <a:r>
              <a:rPr lang="en-US" b="1" dirty="0" smtClean="0">
                <a:solidFill>
                  <a:srgbClr val="10253F"/>
                </a:solidFill>
              </a:rPr>
              <a:t>National Recruitment Innovation Center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RPRU is for the benefit of ALL investigators at the collaborating </a:t>
            </a:r>
            <a:r>
              <a:rPr lang="en-US" b="1" dirty="0" smtClean="0">
                <a:solidFill>
                  <a:srgbClr val="10253F"/>
                </a:solidFill>
              </a:rPr>
              <a:t>institutions</a:t>
            </a:r>
            <a:endParaRPr lang="en-US" b="1" dirty="0">
              <a:solidFill>
                <a:srgbClr val="10253F"/>
              </a:solidFill>
            </a:endParaRPr>
          </a:p>
          <a:p>
            <a:pPr marL="400050" lvl="1" indent="0"/>
            <a:endParaRPr lang="en-US" b="1" dirty="0" smtClean="0">
              <a:solidFill>
                <a:srgbClr val="10253F"/>
              </a:solidFill>
            </a:endParaRPr>
          </a:p>
          <a:p>
            <a:pPr marL="0" indent="0"/>
            <a:endParaRPr lang="en-US" altLang="en-US" b="1" i="1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Recruitment Core Services</a:t>
            </a:r>
            <a:br>
              <a:rPr lang="en-US" b="1" dirty="0" smtClean="0">
                <a:solidFill>
                  <a:srgbClr val="10253F"/>
                </a:solidFill>
              </a:rPr>
            </a:br>
            <a:r>
              <a:rPr lang="en-US" sz="2000" b="1" dirty="0" smtClean="0">
                <a:solidFill>
                  <a:srgbClr val="10253F"/>
                </a:solidFill>
              </a:rPr>
              <a:t>As of April 2017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Recruitment Round Tables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Recruitment Plan Development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Participant Advisory Board</a:t>
            </a:r>
          </a:p>
          <a:p>
            <a:pPr marL="0" indent="0"/>
            <a:r>
              <a:rPr lang="en-US" b="1" dirty="0" smtClean="0">
                <a:solidFill>
                  <a:srgbClr val="10253F"/>
                </a:solidFill>
              </a:rPr>
              <a:t>Assistance with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Recruitment Specific Budget Development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Community Outreach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Digital Advertisement (including Social Media)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Research Match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Cohort Discovery</a:t>
            </a:r>
          </a:p>
          <a:p>
            <a:pPr marL="400050" lvl="1" indent="0">
              <a:buNone/>
            </a:pPr>
            <a:endParaRPr lang="en-US" sz="2400" b="1" dirty="0" smtClean="0">
              <a:solidFill>
                <a:srgbClr val="10253F"/>
              </a:solidFill>
            </a:endParaRPr>
          </a:p>
          <a:p>
            <a:pPr marL="0" indent="0"/>
            <a:endParaRPr lang="en-US" altLang="en-US" sz="2800" b="1" i="1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253F"/>
                </a:solidFill>
              </a:rPr>
              <a:t>Recruitment Round Table</a:t>
            </a:r>
            <a:endParaRPr lang="en-US" b="1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763000" cy="4525963"/>
          </a:xfrm>
        </p:spPr>
        <p:txBody>
          <a:bodyPr/>
          <a:lstStyle/>
          <a:p>
            <a:pPr marL="0" indent="0"/>
            <a:r>
              <a:rPr lang="en-US" sz="2800" b="1" dirty="0" smtClean="0">
                <a:solidFill>
                  <a:srgbClr val="10253F"/>
                </a:solidFill>
              </a:rPr>
              <a:t>Round table discussions with a multidisciplinary team to assist with developing a Recruitment Plan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Bioinformaticists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Experienced investigators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Clinical Research </a:t>
            </a:r>
            <a:r>
              <a:rPr lang="en-US" sz="2400" b="1" dirty="0">
                <a:solidFill>
                  <a:srgbClr val="10253F"/>
                </a:solidFill>
              </a:rPr>
              <a:t>N</a:t>
            </a:r>
            <a:r>
              <a:rPr lang="en-US" sz="2400" b="1" dirty="0" smtClean="0">
                <a:solidFill>
                  <a:srgbClr val="10253F"/>
                </a:solidFill>
              </a:rPr>
              <a:t>urses 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Coordinators</a:t>
            </a:r>
          </a:p>
          <a:p>
            <a:pPr marL="400050" lvl="1" indent="0"/>
            <a:r>
              <a:rPr lang="en-US" sz="2400" b="1" dirty="0" smtClean="0">
                <a:solidFill>
                  <a:srgbClr val="10253F"/>
                </a:solidFill>
              </a:rPr>
              <a:t>Ad Hoc Participants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4495800" cy="192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279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/>
                <a:cs typeface="Calibri"/>
              </a:rPr>
              <a:t>Updates from Phase 1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/>
                <a:cs typeface="Calibri"/>
              </a:rPr>
              <a:t>Pre/Post Award Process Mapping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4023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1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/>
                <a:cs typeface="Calibri"/>
              </a:rPr>
              <a:t>Participant Advisory Board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534400" cy="1588"/>
          </a:xfrm>
          <a:prstGeom prst="line">
            <a:avLst/>
          </a:prstGeom>
          <a:ln w="444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267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416900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5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UCCT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697</Words>
  <Application>Microsoft Office PowerPoint</Application>
  <PresentationFormat>On-screen Show (4:3)</PresentationFormat>
  <Paragraphs>180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GHUCCTS Slide</vt:lpstr>
      <vt:lpstr>How To Leverage The  GHUCCTS Recruitment Center Resources For Your Clinical Trials</vt:lpstr>
      <vt:lpstr>Summary</vt:lpstr>
      <vt:lpstr>Clinical and Translational Science Awards</vt:lpstr>
      <vt:lpstr>GHUCCTS</vt:lpstr>
      <vt:lpstr>Research Participant Recruitment Unit</vt:lpstr>
      <vt:lpstr>Recruitment Core Services As of April 2017</vt:lpstr>
      <vt:lpstr>Recruitment Round Table</vt:lpstr>
      <vt:lpstr>PowerPoint Presentation</vt:lpstr>
      <vt:lpstr>PowerPoint Presentation</vt:lpstr>
      <vt:lpstr>PowerPoint Presentation</vt:lpstr>
      <vt:lpstr>Participant Advisory Board Recruitment Studios</vt:lpstr>
      <vt:lpstr>PowerPoint Presentation</vt:lpstr>
      <vt:lpstr>Digital Advertisement</vt:lpstr>
      <vt:lpstr>Recruitment Core Services</vt:lpstr>
      <vt:lpstr>Accessing Our Services</vt:lpstr>
      <vt:lpstr>Accessing Our Services RedCap Form</vt:lpstr>
      <vt:lpstr>Study Tuned for More…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ghucctsrecruitment@georgetown.edu contact@wepartner4research.org   www.WePartner4Research.org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Multi-site Study Support Unit (MSSSU)</dc:title>
  <dc:creator>epaku</dc:creator>
  <cp:lastModifiedBy>brownings</cp:lastModifiedBy>
  <cp:revision>252</cp:revision>
  <cp:lastPrinted>2017-04-27T16:06:42Z</cp:lastPrinted>
  <dcterms:created xsi:type="dcterms:W3CDTF">2016-04-14T01:04:22Z</dcterms:created>
  <dcterms:modified xsi:type="dcterms:W3CDTF">2017-04-27T16:07:14Z</dcterms:modified>
</cp:coreProperties>
</file>