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6" r:id="rId3"/>
    <p:sldId id="265" r:id="rId4"/>
    <p:sldId id="273" r:id="rId5"/>
    <p:sldId id="263" r:id="rId6"/>
    <p:sldId id="264" r:id="rId7"/>
    <p:sldId id="267" r:id="rId8"/>
    <p:sldId id="269" r:id="rId9"/>
    <p:sldId id="270" r:id="rId10"/>
    <p:sldId id="272" r:id="rId11"/>
    <p:sldId id="271" r:id="rId12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92CCA-EDA2-4D8B-A902-CB5AC5BAC0C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C6342-1E0D-45E3-B9CF-FA3AC43E2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092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>
            <a:lvl1pPr>
              <a:lnSpc>
                <a:spcPts val="5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100"/>
            <a:ext cx="8229600" cy="46355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6" y="1981200"/>
            <a:ext cx="9137073" cy="1524001"/>
          </a:xfrm>
        </p:spPr>
        <p:txBody>
          <a:bodyPr/>
          <a:lstStyle/>
          <a:p>
            <a:r>
              <a:rPr lang="en-US" sz="3600" b="1" dirty="0" smtClean="0">
                <a:effectLst/>
              </a:rPr>
              <a:t>Working with OSR on Industry-Sponsored Clinical Trial Agreements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Doreen Robinson, Ph.D.</a:t>
            </a:r>
          </a:p>
          <a:p>
            <a:r>
              <a:rPr lang="en-US" dirty="0" smtClean="0"/>
              <a:t>Sr. Associate VP for Sponsored Research</a:t>
            </a:r>
          </a:p>
          <a:p>
            <a:r>
              <a:rPr lang="en-US" dirty="0" smtClean="0"/>
              <a:t>Director, Office of Sponsored Research (OSR)</a:t>
            </a:r>
          </a:p>
          <a:p>
            <a:r>
              <a:rPr lang="en-US" dirty="0" smtClean="0"/>
              <a:t>27 September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10/10/2012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330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0127" y="6336076"/>
            <a:ext cx="561975" cy="365125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5263882" y="4250323"/>
            <a:ext cx="2946400" cy="2057400"/>
          </a:xfrm>
          <a:prstGeom prst="rect">
            <a:avLst/>
          </a:prstGeom>
          <a:solidFill>
            <a:srgbClr val="CBE5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895082" y="4250323"/>
            <a:ext cx="2946400" cy="2057400"/>
          </a:xfrm>
          <a:prstGeom prst="rect">
            <a:avLst/>
          </a:prstGeom>
          <a:solidFill>
            <a:srgbClr val="CBE5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9" name="Text Box 5"/>
          <p:cNvSpPr txBox="1">
            <a:spLocks noChangeAspect="1" noChangeArrowheads="1"/>
          </p:cNvSpPr>
          <p:nvPr/>
        </p:nvSpPr>
        <p:spPr bwMode="auto">
          <a:xfrm>
            <a:off x="0" y="2286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Tahoma" pitchFamily="34" charset="0"/>
              </a:rPr>
              <a:t>Why is CTA Execution Taking So Long?</a:t>
            </a:r>
            <a:endParaRPr lang="en-US" sz="2400" b="1" dirty="0">
              <a:latin typeface="Tahom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95082" y="783223"/>
            <a:ext cx="7315200" cy="338554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Tahoma" pitchFamily="34" charset="0"/>
              </a:rPr>
              <a:t>Reviews, Approvals, Coordination</a:t>
            </a:r>
            <a:endParaRPr lang="en-US" sz="1600" b="1" dirty="0">
              <a:latin typeface="Tahoma" pitchFamily="34" charset="0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895082" y="3716923"/>
            <a:ext cx="2946400" cy="338554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Tahoma" pitchFamily="34" charset="0"/>
              </a:rPr>
              <a:t>Department</a:t>
            </a:r>
            <a:endParaRPr lang="en-US" sz="1600" b="1" dirty="0">
              <a:latin typeface="Tahoma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098282" y="4478923"/>
            <a:ext cx="203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1098282" y="4419540"/>
            <a:ext cx="254000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Working Agreement Elements Serially vs. in Parallel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98282" y="4936123"/>
            <a:ext cx="2540000" cy="5143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 dirty="0" smtClean="0">
                <a:latin typeface="Tahoma" pitchFamily="34" charset="0"/>
              </a:rPr>
              <a:t>Lack of Communication with Responsible GUMC Offices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098282" y="5564773"/>
            <a:ext cx="254000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Insufficient Understanding of GUMC Requirements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5263882" y="3716923"/>
            <a:ext cx="2946400" cy="338554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Tahoma" pitchFamily="34" charset="0"/>
              </a:rPr>
              <a:t>Sponsor-Related</a:t>
            </a:r>
            <a:endParaRPr lang="en-US" sz="1600" b="1" dirty="0">
              <a:latin typeface="Tahoma" pitchFamily="34" charset="0"/>
            </a:endParaRP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467082" y="4478923"/>
            <a:ext cx="203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5467082" y="4434661"/>
            <a:ext cx="2540000" cy="4572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Inflexible Terms &amp; Conditions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9" name="Rectangle 38"/>
          <p:cNvSpPr>
            <a:spLocks noChangeArrowheads="1"/>
          </p:cNvSpPr>
          <p:nvPr/>
        </p:nvSpPr>
        <p:spPr bwMode="auto">
          <a:xfrm>
            <a:off x="5467082" y="5063639"/>
            <a:ext cx="2540000" cy="430768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 dirty="0" smtClean="0">
                <a:latin typeface="Tahoma" pitchFamily="34" charset="0"/>
              </a:rPr>
              <a:t>Slow Response to GUMC Requests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5467082" y="5700504"/>
            <a:ext cx="2540000" cy="457200"/>
          </a:xfrm>
          <a:prstGeom prst="rect">
            <a:avLst/>
          </a:prstGeom>
          <a:solidFill>
            <a:schemeClr val="bg1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Other?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1" name="Rectangle 9"/>
          <p:cNvSpPr>
            <a:spLocks noChangeAspect="1" noChangeArrowheads="1"/>
          </p:cNvSpPr>
          <p:nvPr/>
        </p:nvSpPr>
        <p:spPr bwMode="auto">
          <a:xfrm>
            <a:off x="895082" y="1297573"/>
            <a:ext cx="2209800" cy="2190749"/>
          </a:xfrm>
          <a:prstGeom prst="rect">
            <a:avLst/>
          </a:prstGeom>
          <a:solidFill>
            <a:srgbClr val="CBE5FF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047482" y="1211848"/>
            <a:ext cx="1905000" cy="27432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ahoma" pitchFamily="34" charset="0"/>
              </a:rPr>
              <a:t>OSR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047482" y="1469024"/>
            <a:ext cx="152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047482" y="1469024"/>
            <a:ext cx="1905000" cy="46166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Interface with Department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1047482" y="1940512"/>
            <a:ext cx="1905000" cy="3429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200" dirty="0" smtClean="0">
                <a:latin typeface="Tahoma" pitchFamily="34" charset="0"/>
              </a:rPr>
              <a:t>Interface with Sponsor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1047482" y="2369137"/>
            <a:ext cx="1905000" cy="46166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Interface with GUMC Offices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047482" y="2921883"/>
            <a:ext cx="1905000" cy="46166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Negotiate &amp; Finalize Terms &amp; Conditions</a:t>
            </a:r>
            <a:endParaRPr lang="en-US" sz="1200" dirty="0">
              <a:latin typeface="Tahoma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447782" y="1211849"/>
            <a:ext cx="2209800" cy="2276473"/>
            <a:chOff x="3469783" y="1552577"/>
            <a:chExt cx="2209800" cy="2276473"/>
          </a:xfrm>
        </p:grpSpPr>
        <p:sp>
          <p:nvSpPr>
            <p:cNvPr id="29" name="Rectangle 9"/>
            <p:cNvSpPr>
              <a:spLocks noChangeAspect="1" noChangeArrowheads="1"/>
            </p:cNvSpPr>
            <p:nvPr/>
          </p:nvSpPr>
          <p:spPr bwMode="auto">
            <a:xfrm>
              <a:off x="3469783" y="1638301"/>
              <a:ext cx="2209800" cy="2190749"/>
            </a:xfrm>
            <a:prstGeom prst="rect">
              <a:avLst/>
            </a:prstGeom>
            <a:solidFill>
              <a:srgbClr val="CBE5FF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>
                <a:latin typeface="Tahoma" pitchFamily="34" charset="0"/>
              </a:endParaRPr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3619500" y="1552577"/>
              <a:ext cx="1905000" cy="307777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ahoma" pitchFamily="34" charset="0"/>
                </a:rPr>
                <a:t>OTC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3619500" y="1809752"/>
              <a:ext cx="152400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latin typeface="Tahoma" pitchFamily="34" charset="0"/>
              </a:endParaRPr>
            </a:p>
          </p:txBody>
        </p:sp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3619500" y="1809752"/>
              <a:ext cx="1905000" cy="46166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 smtClean="0">
                  <a:latin typeface="Tahoma" pitchFamily="34" charset="0"/>
                </a:rPr>
                <a:t>Negotiate CDA with Sponsor</a:t>
              </a:r>
              <a:endParaRPr lang="en-US" sz="1200" dirty="0">
                <a:latin typeface="Tahoma" pitchFamily="34" charset="0"/>
              </a:endParaRP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3602865" y="2426086"/>
              <a:ext cx="1905000" cy="52945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200" dirty="0" smtClean="0">
                  <a:latin typeface="Tahoma" pitchFamily="34" charset="0"/>
                </a:rPr>
                <a:t>Negotiate IP Terms with Sponsor</a:t>
              </a:r>
              <a:endParaRPr lang="en-US" sz="1200" dirty="0">
                <a:latin typeface="Tahoma" pitchFamily="34" charset="0"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3602865" y="3162513"/>
              <a:ext cx="1905000" cy="46166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dirty="0" smtClean="0">
                  <a:latin typeface="Tahoma" pitchFamily="34" charset="0"/>
                </a:rPr>
                <a:t>Interface with OSR &amp; Other GUMC Offices</a:t>
              </a:r>
              <a:endParaRPr lang="en-US" sz="1200" dirty="0">
                <a:latin typeface="Tahoma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000482" y="1211849"/>
            <a:ext cx="2209800" cy="2276473"/>
            <a:chOff x="1371600" y="1838326"/>
            <a:chExt cx="2209800" cy="2276473"/>
          </a:xfrm>
        </p:grpSpPr>
        <p:sp>
          <p:nvSpPr>
            <p:cNvPr id="36" name="Rectangle 9"/>
            <p:cNvSpPr>
              <a:spLocks noChangeAspect="1" noChangeArrowheads="1"/>
            </p:cNvSpPr>
            <p:nvPr/>
          </p:nvSpPr>
          <p:spPr bwMode="auto">
            <a:xfrm>
              <a:off x="1371600" y="1924050"/>
              <a:ext cx="2209800" cy="2190749"/>
            </a:xfrm>
            <a:prstGeom prst="rect">
              <a:avLst/>
            </a:prstGeom>
            <a:solidFill>
              <a:srgbClr val="CBE5FF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>
                <a:latin typeface="Tahoma" pitchFamily="34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524000" y="1838326"/>
              <a:ext cx="1905000" cy="1977414"/>
              <a:chOff x="1524000" y="1838326"/>
              <a:chExt cx="1905000" cy="1977414"/>
            </a:xfrm>
          </p:grpSpPr>
          <p:sp>
            <p:nvSpPr>
              <p:cNvPr id="38" name="Text Box 8"/>
              <p:cNvSpPr txBox="1">
                <a:spLocks noChangeArrowheads="1"/>
              </p:cNvSpPr>
              <p:nvPr/>
            </p:nvSpPr>
            <p:spPr bwMode="auto">
              <a:xfrm>
                <a:off x="1524000" y="1838326"/>
                <a:ext cx="1905000" cy="307777"/>
              </a:xfrm>
              <a:prstGeom prst="rect">
                <a:avLst/>
              </a:prstGeom>
              <a:solidFill>
                <a:srgbClr val="FFFFFF"/>
              </a:solidFill>
              <a:ln w="19050" algn="ctr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 smtClean="0">
                    <a:latin typeface="Tahoma" pitchFamily="34" charset="0"/>
                  </a:rPr>
                  <a:t>CTO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39" name="Text Box 10"/>
              <p:cNvSpPr txBox="1">
                <a:spLocks noChangeArrowheads="1"/>
              </p:cNvSpPr>
              <p:nvPr/>
            </p:nvSpPr>
            <p:spPr bwMode="auto">
              <a:xfrm>
                <a:off x="1524000" y="2095501"/>
                <a:ext cx="1524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" name="Text Box 11"/>
              <p:cNvSpPr txBox="1">
                <a:spLocks noChangeArrowheads="1"/>
              </p:cNvSpPr>
              <p:nvPr/>
            </p:nvSpPr>
            <p:spPr bwMode="auto">
              <a:xfrm>
                <a:off x="1524000" y="2095501"/>
                <a:ext cx="1905000" cy="27699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dirty="0" smtClean="0">
                    <a:latin typeface="Tahoma" pitchFamily="34" charset="0"/>
                  </a:rPr>
                  <a:t>Work Budget with </a:t>
                </a:r>
                <a:r>
                  <a:rPr lang="en-US" sz="1200" dirty="0" err="1" smtClean="0">
                    <a:latin typeface="Tahoma" pitchFamily="34" charset="0"/>
                  </a:rPr>
                  <a:t>Dept</a:t>
                </a:r>
                <a:endParaRPr lang="en-US" sz="1200" dirty="0">
                  <a:latin typeface="Tahoma" pitchFamily="34" charset="0"/>
                </a:endParaRPr>
              </a:p>
            </p:txBody>
          </p:sp>
          <p:sp>
            <p:nvSpPr>
              <p:cNvPr id="41" name="Rectangle 12"/>
              <p:cNvSpPr>
                <a:spLocks noChangeArrowheads="1"/>
              </p:cNvSpPr>
              <p:nvPr/>
            </p:nvSpPr>
            <p:spPr bwMode="auto">
              <a:xfrm>
                <a:off x="1524000" y="2566989"/>
                <a:ext cx="1905000" cy="5854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sz="1200" dirty="0" smtClean="0">
                    <a:latin typeface="Tahoma" pitchFamily="34" charset="0"/>
                  </a:rPr>
                  <a:t>Negotiate Budget with Sponsor</a:t>
                </a:r>
                <a:endParaRPr lang="en-US" sz="1200" dirty="0">
                  <a:latin typeface="Tahoma" pitchFamily="34" charset="0"/>
                </a:endParaRPr>
              </a:p>
            </p:txBody>
          </p:sp>
          <p:sp>
            <p:nvSpPr>
              <p:cNvPr id="42" name="Text Box 13"/>
              <p:cNvSpPr txBox="1">
                <a:spLocks noChangeArrowheads="1"/>
              </p:cNvSpPr>
              <p:nvPr/>
            </p:nvSpPr>
            <p:spPr bwMode="auto">
              <a:xfrm>
                <a:off x="1524000" y="3354075"/>
                <a:ext cx="1905000" cy="461665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dirty="0" smtClean="0">
                    <a:latin typeface="Tahoma" pitchFamily="34" charset="0"/>
                  </a:rPr>
                  <a:t>Interface with OSR &amp; Other GUMC Offices</a:t>
                </a:r>
                <a:endParaRPr lang="en-US" sz="1200" dirty="0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95243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sz="4000" dirty="0" smtClean="0"/>
              <a:t>After CTA Initiation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Notify OSR of:</a:t>
            </a:r>
          </a:p>
          <a:p>
            <a:pPr lvl="1"/>
            <a:r>
              <a:rPr lang="en-US" sz="2400" dirty="0" smtClean="0"/>
              <a:t>Change of Principle Investigator (PI)</a:t>
            </a:r>
          </a:p>
          <a:p>
            <a:pPr lvl="1"/>
            <a:r>
              <a:rPr lang="en-US" sz="2400" dirty="0" smtClean="0"/>
              <a:t>No cost extension request</a:t>
            </a:r>
          </a:p>
          <a:p>
            <a:pPr lvl="1"/>
            <a:r>
              <a:rPr lang="en-US" sz="2400" dirty="0" smtClean="0"/>
              <a:t>Change in number of subjects or visits</a:t>
            </a:r>
          </a:p>
          <a:p>
            <a:pPr lvl="2"/>
            <a:r>
              <a:rPr lang="en-US" sz="2000" dirty="0" smtClean="0"/>
              <a:t>Budget must be modified</a:t>
            </a:r>
          </a:p>
          <a:p>
            <a:pPr lvl="1"/>
            <a:r>
              <a:rPr lang="en-US" sz="2400" dirty="0" smtClean="0"/>
              <a:t>Change in study protocol</a:t>
            </a:r>
          </a:p>
          <a:p>
            <a:pPr lvl="2"/>
            <a:r>
              <a:rPr lang="en-US" sz="2000" dirty="0" smtClean="0"/>
              <a:t>IRB re-review is required</a:t>
            </a:r>
          </a:p>
          <a:p>
            <a:pPr lvl="2"/>
            <a:r>
              <a:rPr lang="en-US" sz="2000" dirty="0" smtClean="0"/>
              <a:t>A </a:t>
            </a:r>
            <a:r>
              <a:rPr lang="en-US" sz="2000" dirty="0"/>
              <a:t>modified budget </a:t>
            </a:r>
            <a:r>
              <a:rPr lang="en-US" sz="2000" dirty="0" smtClean="0"/>
              <a:t>is required</a:t>
            </a:r>
            <a:endParaRPr lang="en-US" sz="2000" dirty="0"/>
          </a:p>
          <a:p>
            <a:pPr lvl="1"/>
            <a:r>
              <a:rPr lang="en-US" sz="2400" dirty="0" smtClean="0"/>
              <a:t>Study cancellation or suspension</a:t>
            </a:r>
          </a:p>
          <a:p>
            <a:pPr lvl="1"/>
            <a:r>
              <a:rPr lang="en-US" sz="2400" dirty="0" smtClean="0"/>
              <a:t>Study termination base on a serious adverse event</a:t>
            </a:r>
          </a:p>
          <a:p>
            <a:pPr lvl="1"/>
            <a:r>
              <a:rPr lang="en-US" sz="2400" dirty="0" smtClean="0"/>
              <a:t>Study completion</a:t>
            </a:r>
          </a:p>
          <a:p>
            <a:pPr lvl="2"/>
            <a:r>
              <a:rPr lang="en-US" sz="2000" dirty="0" smtClean="0"/>
              <a:t>RX account closeout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39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Industry-sponsored Clinical Trials:</a:t>
            </a:r>
            <a:br>
              <a:rPr lang="en-US" sz="4000" dirty="0" smtClean="0"/>
            </a:br>
            <a:r>
              <a:rPr lang="en-US" sz="4000" dirty="0" smtClean="0"/>
              <a:t>Assumptions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sz="2800" dirty="0"/>
              <a:t>The sponsor will fully fund the cost of FDA Phase I, II, III or IV clinical trials</a:t>
            </a:r>
          </a:p>
          <a:p>
            <a:pPr lvl="1"/>
            <a:r>
              <a:rPr lang="en-US" sz="2800" u="sng" dirty="0" smtClean="0"/>
              <a:t>Industry-initiated trials</a:t>
            </a:r>
            <a:r>
              <a:rPr lang="en-US" sz="2800" dirty="0" smtClean="0"/>
              <a:t>: sponsor will provide a proprietary drug/device </a:t>
            </a:r>
            <a:r>
              <a:rPr lang="en-US" sz="2800" b="1" dirty="0" smtClean="0"/>
              <a:t>and study protocol </a:t>
            </a:r>
            <a:r>
              <a:rPr lang="en-US" sz="2800" dirty="0" smtClean="0"/>
              <a:t>to GUMC to conduct the trial</a:t>
            </a:r>
            <a:endParaRPr lang="en-US" sz="2800" b="1" dirty="0" smtClean="0"/>
          </a:p>
          <a:p>
            <a:pPr lvl="1"/>
            <a:r>
              <a:rPr lang="en-US" sz="2800" u="sng" dirty="0" smtClean="0"/>
              <a:t>Investigator-initiated trials</a:t>
            </a:r>
            <a:r>
              <a:rPr lang="en-US" sz="2800" dirty="0" smtClean="0"/>
              <a:t>: sponsor </a:t>
            </a:r>
            <a:r>
              <a:rPr lang="en-US" sz="2800" dirty="0"/>
              <a:t>will provide </a:t>
            </a:r>
            <a:r>
              <a:rPr lang="en-US" sz="2800" dirty="0" smtClean="0"/>
              <a:t>a proprietary drug/device </a:t>
            </a:r>
            <a:r>
              <a:rPr lang="en-US" sz="2800" b="1" dirty="0" smtClean="0"/>
              <a:t>for use with a GUMC investigator protocol </a:t>
            </a:r>
            <a:r>
              <a:rPr lang="en-US" sz="2800" dirty="0" smtClean="0"/>
              <a:t>to conduct the trial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29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49" y="152400"/>
            <a:ext cx="9144000" cy="532701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en-US" sz="3200" dirty="0" smtClean="0">
                <a:latin typeface="Arial Narrow" pitchFamily="34" charset="0"/>
              </a:rPr>
              <a:t>Pre-Award Process for GUMC Industry Sponsored CTA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05474" y="811197"/>
            <a:ext cx="1447800" cy="4572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Team</a:t>
            </a:r>
          </a:p>
        </p:txBody>
      </p:sp>
      <p:sp>
        <p:nvSpPr>
          <p:cNvPr id="62" name="Oval 61"/>
          <p:cNvSpPr/>
          <p:nvPr/>
        </p:nvSpPr>
        <p:spPr>
          <a:xfrm>
            <a:off x="505474" y="2195741"/>
            <a:ext cx="1447800" cy="4572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IRB</a:t>
            </a:r>
          </a:p>
        </p:txBody>
      </p:sp>
      <p:sp>
        <p:nvSpPr>
          <p:cNvPr id="64" name="Oval 63"/>
          <p:cNvSpPr/>
          <p:nvPr/>
        </p:nvSpPr>
        <p:spPr>
          <a:xfrm>
            <a:off x="6971927" y="1535835"/>
            <a:ext cx="1447800" cy="4572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CTO</a:t>
            </a:r>
          </a:p>
        </p:txBody>
      </p:sp>
      <p:sp>
        <p:nvSpPr>
          <p:cNvPr id="65" name="Oval 64"/>
          <p:cNvSpPr/>
          <p:nvPr/>
        </p:nvSpPr>
        <p:spPr>
          <a:xfrm>
            <a:off x="4851277" y="3753034"/>
            <a:ext cx="1447800" cy="4572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OSR</a:t>
            </a:r>
          </a:p>
        </p:txBody>
      </p:sp>
      <p:sp>
        <p:nvSpPr>
          <p:cNvPr id="66" name="Oval 65"/>
          <p:cNvSpPr/>
          <p:nvPr/>
        </p:nvSpPr>
        <p:spPr>
          <a:xfrm>
            <a:off x="4851277" y="811197"/>
            <a:ext cx="1447800" cy="4572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CRU</a:t>
            </a:r>
          </a:p>
        </p:txBody>
      </p:sp>
      <p:sp>
        <p:nvSpPr>
          <p:cNvPr id="67" name="Oval 66"/>
          <p:cNvSpPr/>
          <p:nvPr/>
        </p:nvSpPr>
        <p:spPr>
          <a:xfrm>
            <a:off x="1823991" y="5268836"/>
            <a:ext cx="1447800" cy="4572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Sponsor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57874" y="1612035"/>
            <a:ext cx="1143000" cy="3048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Protocol etc.</a:t>
            </a:r>
          </a:p>
        </p:txBody>
      </p:sp>
      <p:sp>
        <p:nvSpPr>
          <p:cNvPr id="69" name="Diamond 68"/>
          <p:cNvSpPr/>
          <p:nvPr/>
        </p:nvSpPr>
        <p:spPr>
          <a:xfrm>
            <a:off x="304800" y="3714934"/>
            <a:ext cx="1828800" cy="533400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Approval</a:t>
            </a:r>
          </a:p>
        </p:txBody>
      </p:sp>
      <p:sp>
        <p:nvSpPr>
          <p:cNvPr id="70" name="Diamond 69"/>
          <p:cNvSpPr/>
          <p:nvPr/>
        </p:nvSpPr>
        <p:spPr>
          <a:xfrm>
            <a:off x="394504" y="2928149"/>
            <a:ext cx="1669740" cy="533400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792612" y="2881726"/>
            <a:ext cx="1563950" cy="3048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CTA, Protocol etc.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365342" y="1606117"/>
            <a:ext cx="1563950" cy="3048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CDA Request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793202" y="2348141"/>
            <a:ext cx="1563950" cy="3048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PACTS</a:t>
            </a: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913852" y="887397"/>
            <a:ext cx="1563950" cy="3048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Patient Care Costs</a:t>
            </a:r>
          </a:p>
        </p:txBody>
      </p:sp>
      <p:sp>
        <p:nvSpPr>
          <p:cNvPr id="75" name="Diamond 74"/>
          <p:cNvSpPr/>
          <p:nvPr/>
        </p:nvSpPr>
        <p:spPr>
          <a:xfrm>
            <a:off x="6860957" y="2239759"/>
            <a:ext cx="1669740" cy="533400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Cost Analysis</a:t>
            </a:r>
          </a:p>
        </p:txBody>
      </p:sp>
      <p:sp>
        <p:nvSpPr>
          <p:cNvPr id="76" name="Diamond 75"/>
          <p:cNvSpPr/>
          <p:nvPr/>
        </p:nvSpPr>
        <p:spPr>
          <a:xfrm>
            <a:off x="6860957" y="2990107"/>
            <a:ext cx="1669740" cy="533400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Budget Prep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579514" y="887397"/>
            <a:ext cx="1563950" cy="3048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CRU App etc.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793202" y="6120783"/>
            <a:ext cx="1563950" cy="3048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Executed Contract</a:t>
            </a:r>
          </a:p>
        </p:txBody>
      </p:sp>
      <p:sp>
        <p:nvSpPr>
          <p:cNvPr id="80" name="Diamond 79"/>
          <p:cNvSpPr/>
          <p:nvPr/>
        </p:nvSpPr>
        <p:spPr>
          <a:xfrm>
            <a:off x="4653010" y="5216740"/>
            <a:ext cx="1844335" cy="574460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Negotiation</a:t>
            </a:r>
          </a:p>
        </p:txBody>
      </p:sp>
      <p:sp>
        <p:nvSpPr>
          <p:cNvPr id="81" name="Diamond 80"/>
          <p:cNvSpPr/>
          <p:nvPr/>
        </p:nvSpPr>
        <p:spPr>
          <a:xfrm>
            <a:off x="4740307" y="4423668"/>
            <a:ext cx="1669740" cy="533400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Contract Review</a:t>
            </a:r>
          </a:p>
        </p:txBody>
      </p:sp>
      <p:cxnSp>
        <p:nvCxnSpPr>
          <p:cNvPr id="82" name="Straight Arrow Connector 81"/>
          <p:cNvCxnSpPr>
            <a:stCxn id="60" idx="6"/>
            <a:endCxn id="77" idx="1"/>
          </p:cNvCxnSpPr>
          <p:nvPr/>
        </p:nvCxnSpPr>
        <p:spPr>
          <a:xfrm>
            <a:off x="1953274" y="1039797"/>
            <a:ext cx="626240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3" name="Straight Arrow Connector 82"/>
          <p:cNvCxnSpPr>
            <a:endCxn id="66" idx="2"/>
          </p:cNvCxnSpPr>
          <p:nvPr/>
        </p:nvCxnSpPr>
        <p:spPr>
          <a:xfrm flipV="1">
            <a:off x="4143464" y="1039797"/>
            <a:ext cx="707813" cy="444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4" name="Straight Arrow Connector 83"/>
          <p:cNvCxnSpPr>
            <a:endCxn id="74" idx="1"/>
          </p:cNvCxnSpPr>
          <p:nvPr/>
        </p:nvCxnSpPr>
        <p:spPr>
          <a:xfrm flipV="1">
            <a:off x="6299077" y="1039797"/>
            <a:ext cx="614775" cy="888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5" name="Elbow Connector 84"/>
          <p:cNvCxnSpPr/>
          <p:nvPr/>
        </p:nvCxnSpPr>
        <p:spPr>
          <a:xfrm>
            <a:off x="1952536" y="1373470"/>
            <a:ext cx="3621903" cy="242428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6" name="Straight Connector 85"/>
          <p:cNvCxnSpPr>
            <a:endCxn id="60" idx="6"/>
          </p:cNvCxnSpPr>
          <p:nvPr/>
        </p:nvCxnSpPr>
        <p:spPr>
          <a:xfrm flipV="1">
            <a:off x="1953274" y="1039797"/>
            <a:ext cx="0" cy="32981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87" name="Straight Arrow Connector 86"/>
          <p:cNvCxnSpPr>
            <a:stCxn id="60" idx="4"/>
          </p:cNvCxnSpPr>
          <p:nvPr/>
        </p:nvCxnSpPr>
        <p:spPr>
          <a:xfrm>
            <a:off x="1229374" y="1268397"/>
            <a:ext cx="0" cy="34363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8" name="Straight Arrow Connector 87"/>
          <p:cNvCxnSpPr>
            <a:endCxn id="62" idx="0"/>
          </p:cNvCxnSpPr>
          <p:nvPr/>
        </p:nvCxnSpPr>
        <p:spPr>
          <a:xfrm flipH="1">
            <a:off x="1229374" y="1916835"/>
            <a:ext cx="739" cy="2789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>
          <a:xfrm flipH="1">
            <a:off x="1229374" y="2649243"/>
            <a:ext cx="739" cy="2789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>
          <a:xfrm flipH="1">
            <a:off x="1229374" y="3458962"/>
            <a:ext cx="739" cy="2789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>
          <a:xfrm flipH="1">
            <a:off x="3154345" y="1910917"/>
            <a:ext cx="739" cy="2789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>
          <a:xfrm flipH="1">
            <a:off x="5583745" y="2056288"/>
            <a:ext cx="739" cy="2789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>
          <a:xfrm>
            <a:off x="7695827" y="1991553"/>
            <a:ext cx="0" cy="2308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4" name="Straight Arrow Connector 93"/>
          <p:cNvCxnSpPr>
            <a:stCxn id="75" idx="2"/>
            <a:endCxn id="76" idx="0"/>
          </p:cNvCxnSpPr>
          <p:nvPr/>
        </p:nvCxnSpPr>
        <p:spPr>
          <a:xfrm>
            <a:off x="7695827" y="2773159"/>
            <a:ext cx="0" cy="21694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5" name="Straight Arrow Connector 94"/>
          <p:cNvCxnSpPr>
            <a:endCxn id="65" idx="0"/>
          </p:cNvCxnSpPr>
          <p:nvPr/>
        </p:nvCxnSpPr>
        <p:spPr>
          <a:xfrm flipH="1">
            <a:off x="5575177" y="2664779"/>
            <a:ext cx="1480" cy="108825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>
          <a:xfrm flipH="1">
            <a:off x="5576656" y="4957068"/>
            <a:ext cx="739" cy="27890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7" name="Straight Arrow Connector 96"/>
          <p:cNvCxnSpPr>
            <a:stCxn id="65" idx="4"/>
          </p:cNvCxnSpPr>
          <p:nvPr/>
        </p:nvCxnSpPr>
        <p:spPr>
          <a:xfrm flipH="1">
            <a:off x="5574439" y="4210234"/>
            <a:ext cx="738" cy="21787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8" name="Elbow Connector 97"/>
          <p:cNvCxnSpPr/>
          <p:nvPr/>
        </p:nvCxnSpPr>
        <p:spPr>
          <a:xfrm>
            <a:off x="1582812" y="1535835"/>
            <a:ext cx="782530" cy="24506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582812" y="1259426"/>
            <a:ext cx="0" cy="276409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0" name="Elbow Connector 99"/>
          <p:cNvCxnSpPr>
            <a:stCxn id="60" idx="5"/>
          </p:cNvCxnSpPr>
          <p:nvPr/>
        </p:nvCxnSpPr>
        <p:spPr>
          <a:xfrm rot="16200000" flipH="1">
            <a:off x="3034511" y="-91820"/>
            <a:ext cx="243581" cy="2830104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>
          <a:xfrm>
            <a:off x="4571351" y="1445023"/>
            <a:ext cx="3236" cy="143559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2" name="Straight Arrow Connector 101"/>
          <p:cNvCxnSpPr>
            <a:stCxn id="74" idx="2"/>
            <a:endCxn id="64" idx="0"/>
          </p:cNvCxnSpPr>
          <p:nvPr/>
        </p:nvCxnSpPr>
        <p:spPr>
          <a:xfrm>
            <a:off x="7695827" y="1192197"/>
            <a:ext cx="0" cy="34363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3" name="Rectangle 102"/>
          <p:cNvSpPr/>
          <p:nvPr/>
        </p:nvSpPr>
        <p:spPr>
          <a:xfrm>
            <a:off x="6913852" y="3829234"/>
            <a:ext cx="1563950" cy="3048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Budget</a:t>
            </a:r>
          </a:p>
        </p:txBody>
      </p:sp>
      <p:cxnSp>
        <p:nvCxnSpPr>
          <p:cNvPr id="104" name="Straight Arrow Connector 103"/>
          <p:cNvCxnSpPr>
            <a:stCxn id="76" idx="2"/>
            <a:endCxn id="103" idx="0"/>
          </p:cNvCxnSpPr>
          <p:nvPr/>
        </p:nvCxnSpPr>
        <p:spPr>
          <a:xfrm>
            <a:off x="7695827" y="3523507"/>
            <a:ext cx="0" cy="30572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5" name="Straight Arrow Connector 104"/>
          <p:cNvCxnSpPr>
            <a:stCxn id="103" idx="1"/>
            <a:endCxn id="65" idx="6"/>
          </p:cNvCxnSpPr>
          <p:nvPr/>
        </p:nvCxnSpPr>
        <p:spPr>
          <a:xfrm flipH="1">
            <a:off x="6299077" y="3981634"/>
            <a:ext cx="614775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6" name="Straight Arrow Connector 105"/>
          <p:cNvCxnSpPr>
            <a:endCxn id="67" idx="0"/>
          </p:cNvCxnSpPr>
          <p:nvPr/>
        </p:nvCxnSpPr>
        <p:spPr>
          <a:xfrm>
            <a:off x="2514600" y="2506459"/>
            <a:ext cx="33291" cy="276237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07" name="Elbow Connector 106"/>
          <p:cNvCxnSpPr/>
          <p:nvPr/>
        </p:nvCxnSpPr>
        <p:spPr>
          <a:xfrm>
            <a:off x="3156301" y="2843064"/>
            <a:ext cx="1694976" cy="1154844"/>
          </a:xfrm>
          <a:prstGeom prst="bentConnector3">
            <a:avLst>
              <a:gd name="adj1" fmla="val 31643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08" name="Straight Connector 107"/>
          <p:cNvCxnSpPr/>
          <p:nvPr/>
        </p:nvCxnSpPr>
        <p:spPr>
          <a:xfrm>
            <a:off x="3155084" y="2649243"/>
            <a:ext cx="1217" cy="19382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arrow"/>
          </a:ln>
          <a:effectLst/>
        </p:spPr>
      </p:cxnSp>
      <p:sp>
        <p:nvSpPr>
          <p:cNvPr id="109" name="Diamond 108"/>
          <p:cNvSpPr/>
          <p:nvPr/>
        </p:nvSpPr>
        <p:spPr>
          <a:xfrm>
            <a:off x="2852044" y="3731208"/>
            <a:ext cx="1669740" cy="533400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IP Review</a:t>
            </a:r>
          </a:p>
        </p:txBody>
      </p:sp>
      <p:cxnSp>
        <p:nvCxnSpPr>
          <p:cNvPr id="110" name="Straight Arrow Connector 109"/>
          <p:cNvCxnSpPr>
            <a:stCxn id="80" idx="2"/>
            <a:endCxn id="79" idx="0"/>
          </p:cNvCxnSpPr>
          <p:nvPr/>
        </p:nvCxnSpPr>
        <p:spPr>
          <a:xfrm flipH="1">
            <a:off x="5575177" y="5791200"/>
            <a:ext cx="1" cy="32958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12" name="Straight Connector 111"/>
          <p:cNvCxnSpPr/>
          <p:nvPr/>
        </p:nvCxnSpPr>
        <p:spPr>
          <a:xfrm>
            <a:off x="5574439" y="5768087"/>
            <a:ext cx="0" cy="177547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</a:ln>
          <a:effectLst/>
        </p:spPr>
      </p:cxnSp>
      <p:sp>
        <p:nvSpPr>
          <p:cNvPr id="63" name="Oval 62"/>
          <p:cNvSpPr/>
          <p:nvPr/>
        </p:nvSpPr>
        <p:spPr>
          <a:xfrm>
            <a:off x="2423417" y="2189823"/>
            <a:ext cx="1447800" cy="4572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TCO</a:t>
            </a:r>
          </a:p>
        </p:txBody>
      </p:sp>
      <p:sp>
        <p:nvSpPr>
          <p:cNvPr id="113" name="Oval 112"/>
          <p:cNvSpPr/>
          <p:nvPr/>
        </p:nvSpPr>
        <p:spPr>
          <a:xfrm>
            <a:off x="4792150" y="1623255"/>
            <a:ext cx="1541016" cy="4572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Chair</a:t>
            </a:r>
          </a:p>
        </p:txBody>
      </p:sp>
      <p:cxnSp>
        <p:nvCxnSpPr>
          <p:cNvPr id="114" name="Elbow Connector 113"/>
          <p:cNvCxnSpPr>
            <a:cxnSpLocks noChangeAspect="1"/>
            <a:stCxn id="73" idx="3"/>
            <a:endCxn id="64" idx="2"/>
          </p:cNvCxnSpPr>
          <p:nvPr/>
        </p:nvCxnSpPr>
        <p:spPr>
          <a:xfrm flipV="1">
            <a:off x="6357152" y="1764435"/>
            <a:ext cx="614775" cy="736106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>
          <a:xfrm flipH="1">
            <a:off x="3271792" y="5503970"/>
            <a:ext cx="1381217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116" name="Diamond 115"/>
          <p:cNvSpPr/>
          <p:nvPr/>
        </p:nvSpPr>
        <p:spPr>
          <a:xfrm>
            <a:off x="1609077" y="3313187"/>
            <a:ext cx="1844335" cy="574460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Negotiation</a:t>
            </a:r>
          </a:p>
        </p:txBody>
      </p:sp>
      <p:sp>
        <p:nvSpPr>
          <p:cNvPr id="117" name="Diamond 116"/>
          <p:cNvSpPr/>
          <p:nvPr/>
        </p:nvSpPr>
        <p:spPr>
          <a:xfrm>
            <a:off x="6682326" y="5532510"/>
            <a:ext cx="2027002" cy="792089"/>
          </a:xfrm>
          <a:prstGeom prst="diamond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" lastClr="FFFFFF"/>
                </a:solidFill>
                <a:latin typeface="Arial Narrow" pitchFamily="34" charset="0"/>
              </a:rPr>
              <a:t>Patient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itchFamily="34" charset="0"/>
              </a:rPr>
              <a:t>Enrollment</a:t>
            </a:r>
          </a:p>
        </p:txBody>
      </p:sp>
      <p:cxnSp>
        <p:nvCxnSpPr>
          <p:cNvPr id="27" name="Elbow Connector 26"/>
          <p:cNvCxnSpPr>
            <a:stCxn id="79" idx="3"/>
          </p:cNvCxnSpPr>
          <p:nvPr/>
        </p:nvCxnSpPr>
        <p:spPr>
          <a:xfrm flipV="1">
            <a:off x="6357152" y="5928528"/>
            <a:ext cx="377219" cy="344655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457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6" t="-183" r="22581" b="19326"/>
          <a:stretch/>
        </p:blipFill>
        <p:spPr bwMode="auto">
          <a:xfrm>
            <a:off x="228600" y="914400"/>
            <a:ext cx="8686800" cy="548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177209"/>
            <a:ext cx="9144000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dirty="0" smtClean="0"/>
              <a:t>Pre-award </a:t>
            </a:r>
            <a:r>
              <a:rPr lang="en-US" sz="3200" dirty="0" err="1" smtClean="0"/>
              <a:t>Clinicals</a:t>
            </a:r>
            <a:r>
              <a:rPr lang="en-US" sz="3200" dirty="0" smtClean="0"/>
              <a:t> Tracking System (PACTS)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004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/>
              <a:t>OSR Contact Information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3500975"/>
              </p:ext>
            </p:extLst>
          </p:nvPr>
        </p:nvGraphicFramePr>
        <p:xfrm>
          <a:off x="228600" y="1524000"/>
          <a:ext cx="8763000" cy="436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76400"/>
                <a:gridCol w="2438400"/>
                <a:gridCol w="1143000"/>
                <a:gridCol w="2133600"/>
              </a:tblGrid>
              <a:tr h="406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Name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Title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Phone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Email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09392"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Arial Narrow" pitchFamily="34" charset="0"/>
                        </a:rPr>
                        <a:t>Doreen Robinson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Arial Narrow" pitchFamily="34" charset="0"/>
                        </a:rPr>
                        <a:t>SAVP for Sponsored Research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Strategic management, outreach, coordination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202-687-1390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dar82@ georgetown.edu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06261"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Arial Narrow" pitchFamily="34" charset="0"/>
                        </a:rPr>
                        <a:t>Trudy Bright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OSR Interim Director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CTA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review, o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perations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&amp; m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anagement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202-687-1227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brightt@georgetown.edu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0626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Manuel Corday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Assistant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PACTS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Administration,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Lung Biology, Nursing &amp; Health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202-687-1372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cordaym@georgetown.edu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8066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 Narrow" pitchFamily="34" charset="0"/>
                        </a:rPr>
                        <a:t>Marjan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Modini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Narrow" pitchFamily="34" charset="0"/>
                        </a:rPr>
                        <a:t>Sr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Grants &amp; Contracts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Lombardi Comprehensive Cancer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Center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202-687-7866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mobinim@georgetown.edu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85314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Noel Dillard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Narrow" pitchFamily="34" charset="0"/>
                        </a:rPr>
                        <a:t>Sr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Grants &amp; Contracts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Neurology, Surgery (plastic and transplant)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202-687-4218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nmd@georgetown.edu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85314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Bonnie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Regini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Arial Narrow" pitchFamily="34" charset="0"/>
                        </a:rPr>
                        <a:t>Sr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 Grants &amp; Contracts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Anesthesia, Biochemistry, Child </a:t>
                      </a:r>
                      <a:r>
                        <a:rPr lang="en-US" sz="1400" dirty="0" err="1" smtClean="0">
                          <a:latin typeface="Arial Narrow" pitchFamily="34" charset="0"/>
                        </a:rPr>
                        <a:t>Dev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, Family Medicine, IRH, Medicine,</a:t>
                      </a:r>
                      <a:r>
                        <a:rPr lang="en-US" sz="14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 Narrow" pitchFamily="34" charset="0"/>
                        </a:rPr>
                        <a:t>Rheumatology, Surgery (general and cardiac), VA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 Narrow" pitchFamily="34" charset="0"/>
                        </a:rPr>
                        <a:t>202-687-1306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itchFamily="34" charset="0"/>
                        </a:rPr>
                        <a:t>bmw@georgetown.edu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67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524000"/>
          </a:xfrm>
        </p:spPr>
        <p:txBody>
          <a:bodyPr/>
          <a:lstStyle/>
          <a:p>
            <a:r>
              <a:rPr lang="en-US" sz="4800" dirty="0" smtClean="0"/>
              <a:t>Working with OTC, OSR and CTO to Negotiate CTAs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First step: Work with OTC to obtain a Confidentiality </a:t>
            </a:r>
            <a:r>
              <a:rPr lang="en-US" dirty="0"/>
              <a:t>Disclosure Agreement (CDA)</a:t>
            </a:r>
          </a:p>
          <a:p>
            <a:pPr lvl="1"/>
            <a:r>
              <a:rPr lang="en-US" sz="1900" dirty="0" smtClean="0"/>
              <a:t>OTC is the </a:t>
            </a:r>
            <a:r>
              <a:rPr lang="en-US" sz="1900" i="1" u="sng" dirty="0" smtClean="0"/>
              <a:t>only GU representative </a:t>
            </a:r>
            <a:r>
              <a:rPr lang="en-US" sz="1900" dirty="0" smtClean="0"/>
              <a:t>authorized to sign</a:t>
            </a:r>
          </a:p>
          <a:p>
            <a:pPr lvl="1"/>
            <a:r>
              <a:rPr lang="en-US" sz="1900" dirty="0" smtClean="0"/>
              <a:t>Many </a:t>
            </a:r>
            <a:r>
              <a:rPr lang="en-US" sz="1900" dirty="0"/>
              <a:t>sponsors require a fully executed CDA prior to sending the study protocol</a:t>
            </a:r>
          </a:p>
          <a:p>
            <a:pPr marL="0" indent="0">
              <a:buNone/>
            </a:pPr>
            <a:r>
              <a:rPr lang="en-US" dirty="0" smtClean="0"/>
              <a:t>Submit Request in PACTS, attachments:</a:t>
            </a:r>
          </a:p>
          <a:p>
            <a:pPr lvl="1"/>
            <a:r>
              <a:rPr lang="en-US" sz="1900" dirty="0"/>
              <a:t>Sponsor Contact Information (POC, email, phone etc.)</a:t>
            </a:r>
          </a:p>
          <a:p>
            <a:pPr lvl="1"/>
            <a:r>
              <a:rPr lang="en-US" sz="1900" dirty="0" smtClean="0"/>
              <a:t>Clinical </a:t>
            </a:r>
            <a:r>
              <a:rPr lang="en-US" sz="1900" dirty="0"/>
              <a:t>Trial </a:t>
            </a:r>
            <a:r>
              <a:rPr lang="en-US" sz="1900" dirty="0" smtClean="0"/>
              <a:t>Agreement (CTA)</a:t>
            </a:r>
            <a:endParaRPr lang="en-US" sz="1900" dirty="0"/>
          </a:p>
          <a:p>
            <a:pPr lvl="1"/>
            <a:r>
              <a:rPr lang="en-US" sz="1900" dirty="0"/>
              <a:t>Study Protocol</a:t>
            </a:r>
          </a:p>
          <a:p>
            <a:pPr lvl="1"/>
            <a:r>
              <a:rPr lang="en-US" sz="1900" dirty="0" smtClean="0"/>
              <a:t>Important questions to answer:</a:t>
            </a:r>
          </a:p>
          <a:p>
            <a:pPr lvl="2"/>
            <a:r>
              <a:rPr lang="en-US" sz="1900" dirty="0" smtClean="0"/>
              <a:t>Is study PI-initiated or sponsor-initiated?</a:t>
            </a:r>
          </a:p>
          <a:p>
            <a:pPr lvl="2"/>
            <a:r>
              <a:rPr lang="en-US" sz="1900" dirty="0" smtClean="0"/>
              <a:t>Phase of trial?</a:t>
            </a:r>
          </a:p>
          <a:p>
            <a:pPr lvl="2"/>
            <a:r>
              <a:rPr lang="en-US" sz="1900" dirty="0" smtClean="0"/>
              <a:t>Has protocol, consent form been submitted for IRB review?</a:t>
            </a:r>
          </a:p>
          <a:p>
            <a:pPr lvl="2"/>
            <a:r>
              <a:rPr lang="en-US" sz="1900" dirty="0" smtClean="0"/>
              <a:t>Has CTO initiated budget negotiations with the sponsor?</a:t>
            </a:r>
          </a:p>
          <a:p>
            <a:pPr lvl="2"/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Is the CTSA involved?  If so, has CTSA been contacted?</a:t>
            </a:r>
            <a:endParaRPr lang="en-US" sz="1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6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/>
              <a:t>CTAs: Typical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4876800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Preamble</a:t>
            </a:r>
          </a:p>
          <a:p>
            <a:r>
              <a:rPr lang="en-US" dirty="0" smtClean="0"/>
              <a:t>Period of performance</a:t>
            </a:r>
          </a:p>
          <a:p>
            <a:r>
              <a:rPr lang="en-US" dirty="0" smtClean="0"/>
              <a:t>Termination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Confidentiality of sponsor </a:t>
            </a:r>
            <a:r>
              <a:rPr lang="en-US" dirty="0"/>
              <a:t>i</a:t>
            </a:r>
            <a:r>
              <a:rPr lang="en-US" dirty="0" smtClean="0"/>
              <a:t>nformation</a:t>
            </a:r>
          </a:p>
          <a:p>
            <a:r>
              <a:rPr lang="en-US" dirty="0" smtClean="0"/>
              <a:t>Patient </a:t>
            </a:r>
            <a:r>
              <a:rPr lang="en-US" dirty="0"/>
              <a:t>c</a:t>
            </a:r>
            <a:r>
              <a:rPr lang="en-US" dirty="0" smtClean="0"/>
              <a:t>onfidentiality</a:t>
            </a:r>
          </a:p>
          <a:p>
            <a:r>
              <a:rPr lang="en-US" dirty="0" smtClean="0"/>
              <a:t>Publication of study results</a:t>
            </a:r>
          </a:p>
          <a:p>
            <a:r>
              <a:rPr lang="en-US" dirty="0" smtClean="0"/>
              <a:t>Intellectual property</a:t>
            </a:r>
          </a:p>
          <a:p>
            <a:r>
              <a:rPr lang="en-US" dirty="0" smtClean="0"/>
              <a:t>Publicity &amp; use of the university name</a:t>
            </a:r>
          </a:p>
          <a:p>
            <a:r>
              <a:rPr lang="en-US" dirty="0" smtClean="0"/>
              <a:t>Indemnification (must include </a:t>
            </a:r>
            <a:r>
              <a:rPr lang="en-US" dirty="0" err="1" smtClean="0"/>
              <a:t>Medstar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MGMC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Subject injury</a:t>
            </a:r>
          </a:p>
          <a:p>
            <a:r>
              <a:rPr lang="en-US" dirty="0" smtClean="0"/>
              <a:t>Choice of Law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1124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en-US" sz="4400" dirty="0" smtClean="0"/>
              <a:t>Tips for Faster CTA Negotiation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21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Contact OTC </a:t>
            </a:r>
            <a:r>
              <a:rPr lang="en-US" u="sng" dirty="0" smtClean="0"/>
              <a:t>early</a:t>
            </a:r>
            <a:r>
              <a:rPr lang="en-US" dirty="0" smtClean="0"/>
              <a:t> to negotiate a CDA</a:t>
            </a:r>
          </a:p>
          <a:p>
            <a:pPr lvl="1"/>
            <a:r>
              <a:rPr lang="en-US" u="sng" dirty="0" smtClean="0"/>
              <a:t>Especially</a:t>
            </a:r>
            <a:r>
              <a:rPr lang="en-US" dirty="0" smtClean="0"/>
              <a:t> if sponsor requires it before sharing the study protocol</a:t>
            </a:r>
          </a:p>
          <a:p>
            <a:r>
              <a:rPr lang="en-US" dirty="0" smtClean="0"/>
              <a:t>Engage responsible GUMC offices to work various elements of the agreement in parallel</a:t>
            </a:r>
          </a:p>
          <a:p>
            <a:pPr lvl="1"/>
            <a:r>
              <a:rPr lang="en-US" sz="2000" dirty="0" smtClean="0"/>
              <a:t>OTC: CDA execution</a:t>
            </a:r>
          </a:p>
          <a:p>
            <a:pPr lvl="1"/>
            <a:r>
              <a:rPr lang="en-US" sz="2000" dirty="0" smtClean="0"/>
              <a:t>IRB: Protocol approval</a:t>
            </a:r>
          </a:p>
          <a:p>
            <a:pPr lvl="1"/>
            <a:r>
              <a:rPr lang="en-US" sz="2000" dirty="0" smtClean="0"/>
              <a:t>CTO: budget approval</a:t>
            </a:r>
          </a:p>
          <a:p>
            <a:pPr lvl="1"/>
            <a:r>
              <a:rPr lang="en-US" sz="2000" dirty="0" smtClean="0"/>
              <a:t>OSR: </a:t>
            </a:r>
          </a:p>
          <a:p>
            <a:pPr lvl="2"/>
            <a:r>
              <a:rPr lang="en-US" sz="2000" dirty="0" smtClean="0"/>
              <a:t>Contract review and negotiation with sponsor</a:t>
            </a:r>
          </a:p>
          <a:p>
            <a:pPr lvl="3"/>
            <a:r>
              <a:rPr lang="en-US" sz="2000" dirty="0" smtClean="0"/>
              <a:t>OSR is </a:t>
            </a:r>
            <a:r>
              <a:rPr lang="en-US" sz="2000" dirty="0"/>
              <a:t>the </a:t>
            </a:r>
            <a:r>
              <a:rPr lang="en-US" sz="2000" i="1" u="sng" dirty="0"/>
              <a:t>only </a:t>
            </a:r>
            <a:r>
              <a:rPr lang="en-US" sz="2000" i="1" u="sng" dirty="0" smtClean="0"/>
              <a:t>GUMC </a:t>
            </a:r>
            <a:r>
              <a:rPr lang="en-US" sz="2000" i="1" u="sng" dirty="0"/>
              <a:t>representative </a:t>
            </a:r>
            <a:r>
              <a:rPr lang="en-US" sz="2000" dirty="0"/>
              <a:t>authorized to </a:t>
            </a:r>
            <a:r>
              <a:rPr lang="en-US" sz="2000" dirty="0" smtClean="0"/>
              <a:t>sign</a:t>
            </a:r>
          </a:p>
          <a:p>
            <a:pPr lvl="2"/>
            <a:r>
              <a:rPr lang="en-US" sz="2000" dirty="0" smtClean="0"/>
              <a:t>Coordination with other university offices</a:t>
            </a:r>
          </a:p>
          <a:p>
            <a:pPr lvl="3"/>
            <a:r>
              <a:rPr lang="en-US" sz="1800" dirty="0" smtClean="0"/>
              <a:t>Risk management</a:t>
            </a:r>
          </a:p>
          <a:p>
            <a:pPr lvl="3"/>
            <a:r>
              <a:rPr lang="en-US" sz="1800" dirty="0" smtClean="0"/>
              <a:t>Notification from IRB of protocol approval</a:t>
            </a:r>
          </a:p>
          <a:p>
            <a:pPr lvl="3"/>
            <a:r>
              <a:rPr lang="en-US" sz="1800" dirty="0" smtClean="0"/>
              <a:t>OTC: intellectual </a:t>
            </a:r>
            <a:r>
              <a:rPr lang="en-US" sz="1800" dirty="0"/>
              <a:t>property (IP) </a:t>
            </a:r>
            <a:r>
              <a:rPr lang="en-US" sz="1800" dirty="0" smtClean="0"/>
              <a:t>negotiation</a:t>
            </a:r>
            <a:r>
              <a:rPr lang="en-US" sz="1800" dirty="0"/>
              <a:t> may </a:t>
            </a:r>
            <a:r>
              <a:rPr lang="en-US" sz="1800" dirty="0" smtClean="0"/>
              <a:t>be required </a:t>
            </a:r>
          </a:p>
          <a:p>
            <a:pPr lvl="3"/>
            <a:r>
              <a:rPr lang="en-US" sz="1800" dirty="0" smtClean="0"/>
              <a:t>CTO: Budget language may require negotiation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7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Finalizing a CTA </a:t>
            </a:r>
            <a:br>
              <a:rPr lang="en-US" sz="4400" dirty="0" smtClean="0"/>
            </a:br>
            <a:r>
              <a:rPr lang="en-US" sz="4400" dirty="0" smtClean="0"/>
              <a:t>(and opening enrollment)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6355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udget (CTO) and agreement negotiations must be finalized before an agreement can be executed by OSR</a:t>
            </a:r>
          </a:p>
          <a:p>
            <a:r>
              <a:rPr lang="en-US" dirty="0" smtClean="0"/>
              <a:t>OSR establishes and maintains an RX account</a:t>
            </a:r>
          </a:p>
          <a:p>
            <a:pPr lvl="1"/>
            <a:r>
              <a:rPr lang="en-US" sz="2000" dirty="0" smtClean="0"/>
              <a:t>Notice of </a:t>
            </a:r>
            <a:r>
              <a:rPr lang="en-US" sz="2000" u="sng" dirty="0" smtClean="0"/>
              <a:t>IRB approval is required </a:t>
            </a:r>
            <a:r>
              <a:rPr lang="en-US" sz="2000" dirty="0" smtClean="0"/>
              <a:t>to set up an RX account </a:t>
            </a:r>
          </a:p>
          <a:p>
            <a:pPr lvl="1"/>
            <a:r>
              <a:rPr lang="en-US" sz="2000" dirty="0" smtClean="0"/>
              <a:t>Basis of the RX account is the internal budget approved by CTO</a:t>
            </a:r>
          </a:p>
          <a:p>
            <a:pPr lvl="1"/>
            <a:r>
              <a:rPr lang="en-US" sz="2000" dirty="0" smtClean="0"/>
              <a:t>Any agreement modifications must be executed by OSR</a:t>
            </a:r>
          </a:p>
          <a:p>
            <a:r>
              <a:rPr lang="en-US" dirty="0" smtClean="0"/>
              <a:t>Departmental Responsibilities</a:t>
            </a:r>
          </a:p>
          <a:p>
            <a:pPr lvl="1"/>
            <a:r>
              <a:rPr lang="en-US" sz="2000" dirty="0" smtClean="0"/>
              <a:t>Coordinate with OSR to issue Personal Service Agreements (if required) for GUH personnel</a:t>
            </a:r>
          </a:p>
          <a:p>
            <a:pPr lvl="1"/>
            <a:r>
              <a:rPr lang="en-US" sz="2000" dirty="0" smtClean="0"/>
              <a:t>Submit revised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PTFs </a:t>
            </a:r>
            <a:r>
              <a:rPr lang="en-US" sz="2000" dirty="0" smtClean="0"/>
              <a:t>to HR to redistribute salary $$ for study personnel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7688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698</TotalTime>
  <Words>812</Words>
  <Application>Microsoft Office PowerPoint</Application>
  <PresentationFormat>On-screen Show (4:3)</PresentationFormat>
  <Paragraphs>192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Working with OSR on Industry-Sponsored Clinical Trial Agreements</vt:lpstr>
      <vt:lpstr>Industry-sponsored Clinical Trials: Assumptions</vt:lpstr>
      <vt:lpstr>Pre-Award Process for GUMC Industry Sponsored CTA</vt:lpstr>
      <vt:lpstr>Slide 4</vt:lpstr>
      <vt:lpstr>OSR Contact Information</vt:lpstr>
      <vt:lpstr>Working with OTC, OSR and CTO to Negotiate CTAs</vt:lpstr>
      <vt:lpstr>CTAs: Typical Clauses</vt:lpstr>
      <vt:lpstr>Tips for Faster CTA Negotiation</vt:lpstr>
      <vt:lpstr>Finalizing a CTA  (and opening enrollment)</vt:lpstr>
      <vt:lpstr>Slide 10</vt:lpstr>
      <vt:lpstr>After CTA Initiation</vt:lpstr>
    </vt:vector>
  </TitlesOfParts>
  <Company>Georgetown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GUMC Office of Sponsored Research in Clinical Research Activities</dc:title>
  <dc:creator>Doreen</dc:creator>
  <cp:lastModifiedBy>bm296</cp:lastModifiedBy>
  <cp:revision>49</cp:revision>
  <cp:lastPrinted>2012-09-26T17:38:11Z</cp:lastPrinted>
  <dcterms:created xsi:type="dcterms:W3CDTF">2011-06-19T15:44:23Z</dcterms:created>
  <dcterms:modified xsi:type="dcterms:W3CDTF">2012-10-10T17:15:28Z</dcterms:modified>
</cp:coreProperties>
</file>