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69" r:id="rId3"/>
    <p:sldId id="268" r:id="rId4"/>
    <p:sldId id="265" r:id="rId5"/>
    <p:sldId id="270" r:id="rId6"/>
    <p:sldId id="271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50"/>
    <a:srgbClr val="5194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529" autoAdjust="0"/>
  </p:normalViewPr>
  <p:slideViewPr>
    <p:cSldViewPr snapToGrid="0" snapToObjects="1">
      <p:cViewPr varScale="1">
        <p:scale>
          <a:sx n="111" d="100"/>
          <a:sy n="111" d="100"/>
        </p:scale>
        <p:origin x="161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U_Texture_White_Cov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0931" y="907539"/>
            <a:ext cx="4094271" cy="1330933"/>
          </a:xfrm>
        </p:spPr>
        <p:txBody>
          <a:bodyPr>
            <a:normAutofit/>
          </a:bodyPr>
          <a:lstStyle>
            <a:lvl1pPr algn="l">
              <a:defRPr sz="3700">
                <a:solidFill>
                  <a:srgbClr val="002D5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80931" y="2311304"/>
            <a:ext cx="4094272" cy="762263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5194C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61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6A9B72-EFE5-0C44-9856-127B83BB47D0}" type="datetimeFigureOut">
              <a:rPr lang="en-US" smtClean="0"/>
              <a:pPr/>
              <a:t>1/25/2018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F1ED6-03CA-FF41-BAAB-392506A14B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804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6A9B72-EFE5-0C44-9856-127B83BB47D0}" type="datetimeFigureOut">
              <a:rPr lang="en-US" smtClean="0"/>
              <a:pPr/>
              <a:t>1/25/2018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F1ED6-03CA-FF41-BAAB-392506A14B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614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U_Texture_White_Bac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" y="0"/>
            <a:ext cx="9143391" cy="685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978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6A9B72-EFE5-0C44-9856-127B83BB47D0}" type="datetimeFigureOut">
              <a:rPr lang="en-US" smtClean="0"/>
              <a:pPr/>
              <a:t>1/25/2018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F1ED6-03CA-FF41-BAAB-392506A14B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843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6A9B72-EFE5-0C44-9856-127B83BB47D0}" type="datetimeFigureOut">
              <a:rPr lang="en-US" smtClean="0"/>
              <a:pPr/>
              <a:t>1/25/2018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F1ED6-03CA-FF41-BAAB-392506A14B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562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6A9B72-EFE5-0C44-9856-127B83BB47D0}" type="datetimeFigureOut">
              <a:rPr lang="en-US" smtClean="0"/>
              <a:pPr/>
              <a:t>1/25/2018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F1ED6-03CA-FF41-BAAB-392506A14B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817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6A9B72-EFE5-0C44-9856-127B83BB47D0}" type="datetimeFigureOut">
              <a:rPr lang="en-US" smtClean="0"/>
              <a:pPr/>
              <a:t>1/25/2018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F1ED6-03CA-FF41-BAAB-392506A14B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368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6A9B72-EFE5-0C44-9856-127B83BB47D0}" type="datetimeFigureOut">
              <a:rPr lang="en-US" smtClean="0"/>
              <a:pPr/>
              <a:t>1/25/2018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F1ED6-03CA-FF41-BAAB-392506A14B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170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6A9B72-EFE5-0C44-9856-127B83BB47D0}" type="datetimeFigureOut">
              <a:rPr lang="en-US" smtClean="0"/>
              <a:pPr/>
              <a:t>1/25/2018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F1ED6-03CA-FF41-BAAB-392506A14B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640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6A9B72-EFE5-0C44-9856-127B83BB47D0}" type="datetimeFigureOut">
              <a:rPr lang="en-US" smtClean="0"/>
              <a:pPr/>
              <a:t>1/25/2018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F1ED6-03CA-FF41-BAAB-392506A14B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263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6A9B72-EFE5-0C44-9856-127B83BB47D0}" type="datetimeFigureOut">
              <a:rPr lang="en-US" smtClean="0"/>
              <a:pPr/>
              <a:t>1/25/2018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F1ED6-03CA-FF41-BAAB-392506A14B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945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U_Texture_White_Interior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" y="19135"/>
            <a:ext cx="9143391" cy="685754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51614"/>
            <a:ext cx="8229600" cy="657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099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7893" y="6331822"/>
            <a:ext cx="3930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002D50"/>
                </a:solidFill>
                <a:latin typeface="55 Helvetica Roman"/>
                <a:cs typeface="55 Helvetica Roman"/>
              </a:defRPr>
            </a:lvl1pPr>
          </a:lstStyle>
          <a:p>
            <a:fld id="{A11F1ED6-03CA-FF41-BAAB-392506A14B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726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3800" b="0" i="1" kern="1200">
          <a:solidFill>
            <a:srgbClr val="002D50"/>
          </a:solidFill>
          <a:latin typeface="Georgia"/>
          <a:ea typeface="+mj-ea"/>
          <a:cs typeface="Georg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chemeClr val="tx1"/>
          </a:solidFill>
          <a:latin typeface="55 Helvetica Roman"/>
          <a:ea typeface="+mn-ea"/>
          <a:cs typeface="55 Helvetica Roman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chemeClr val="tx1"/>
          </a:solidFill>
          <a:latin typeface="55 Helvetica Roman"/>
          <a:ea typeface="+mn-ea"/>
          <a:cs typeface="55 Helvetica Roma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tx1"/>
          </a:solidFill>
          <a:latin typeface="55 Helvetica Roman"/>
          <a:ea typeface="+mn-ea"/>
          <a:cs typeface="55 Helvetica Roma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55 Helvetica Roman"/>
          <a:ea typeface="+mn-ea"/>
          <a:cs typeface="55 Helvetica Roma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solidFill>
            <a:schemeClr val="tx1"/>
          </a:solidFill>
          <a:latin typeface="55 Helvetica Roman"/>
          <a:ea typeface="+mn-ea"/>
          <a:cs typeface="55 Helvetica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Clinical Research Network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January 25,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950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Workflow </a:t>
            </a:r>
            <a:r>
              <a:rPr lang="en-US" dirty="0" smtClean="0"/>
              <a:t>with CTMS and GU-PASS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3682" y="875820"/>
            <a:ext cx="8548778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Industry Initiated</a:t>
            </a:r>
          </a:p>
          <a:p>
            <a:r>
              <a:rPr lang="en-US" sz="1700" dirty="0" smtClean="0"/>
              <a:t>1. Sponsor Engagement</a:t>
            </a:r>
          </a:p>
          <a:p>
            <a:r>
              <a:rPr lang="en-US" sz="1700" dirty="0" smtClean="0"/>
              <a:t>2. PI Interest</a:t>
            </a:r>
          </a:p>
          <a:p>
            <a:r>
              <a:rPr lang="en-US" sz="1700" dirty="0" smtClean="0"/>
              <a:t>3. CDA executed</a:t>
            </a:r>
          </a:p>
          <a:p>
            <a:r>
              <a:rPr lang="en-US" sz="1700" dirty="0" smtClean="0"/>
              <a:t>4. Study information sent to PI and coordinator for review</a:t>
            </a:r>
          </a:p>
          <a:p>
            <a:r>
              <a:rPr lang="en-US" sz="1700" dirty="0" smtClean="0"/>
              <a:t>5. Continued PI Interest -- SQV scheduled -- Study awarded to site </a:t>
            </a:r>
          </a:p>
          <a:p>
            <a:r>
              <a:rPr lang="en-US" sz="1700" dirty="0"/>
              <a:t>7</a:t>
            </a:r>
            <a:r>
              <a:rPr lang="en-US" sz="1700" dirty="0" smtClean="0"/>
              <a:t>. Start IRB and GU-PASS – proper approvals from PI and Chairs and  CRC builds protocol shell in 	OnCore</a:t>
            </a:r>
          </a:p>
          <a:p>
            <a:r>
              <a:rPr lang="en-US" sz="1700" dirty="0"/>
              <a:t>8</a:t>
            </a:r>
            <a:r>
              <a:rPr lang="en-US" sz="1700" dirty="0" smtClean="0"/>
              <a:t>. Routed to CROO personnel</a:t>
            </a:r>
          </a:p>
          <a:p>
            <a:r>
              <a:rPr lang="en-US" sz="1700" dirty="0"/>
              <a:t>9</a:t>
            </a:r>
            <a:r>
              <a:rPr lang="en-US" sz="1700" dirty="0" smtClean="0"/>
              <a:t>. Updates regularly placed into GU-PASS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3682" y="3604889"/>
            <a:ext cx="8548778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Investigator Initiated</a:t>
            </a:r>
          </a:p>
          <a:p>
            <a:r>
              <a:rPr lang="en-US" sz="1700" dirty="0" smtClean="0"/>
              <a:t>1. PI Idea with a brief summary that does not disclose confidential information</a:t>
            </a:r>
          </a:p>
          <a:p>
            <a:r>
              <a:rPr lang="en-US" sz="1700" dirty="0" smtClean="0"/>
              <a:t>2. PI engages industry for interest </a:t>
            </a:r>
          </a:p>
          <a:p>
            <a:r>
              <a:rPr lang="en-US" sz="1700" dirty="0" smtClean="0"/>
              <a:t>3. CDA executed</a:t>
            </a:r>
          </a:p>
          <a:p>
            <a:r>
              <a:rPr lang="en-US" sz="1700" dirty="0" smtClean="0"/>
              <a:t>4. Study information sent to Industry contact for their review</a:t>
            </a:r>
          </a:p>
          <a:p>
            <a:r>
              <a:rPr lang="en-US" sz="1700" dirty="0" smtClean="0"/>
              <a:t>5. Industry is interested in funding the project – they send an Agreement including budget</a:t>
            </a:r>
          </a:p>
          <a:p>
            <a:r>
              <a:rPr lang="en-US" sz="1700" dirty="0" smtClean="0"/>
              <a:t>6. Start IRB and GU-PASS – proper approvals from PI and Chairs and CRC builds protocol shell in 	OnCore</a:t>
            </a:r>
          </a:p>
          <a:p>
            <a:r>
              <a:rPr lang="en-US" sz="1700" dirty="0" smtClean="0"/>
              <a:t>7. Routed to CROO personnel</a:t>
            </a:r>
          </a:p>
          <a:p>
            <a:r>
              <a:rPr lang="en-US" sz="1700" dirty="0" smtClean="0"/>
              <a:t>8. Updates regularly placed into GU-PASS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97611" y="3599642"/>
            <a:ext cx="8548778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1095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IRB, GU-PASS Submission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6491"/>
            <a:ext cx="8229600" cy="5236234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>
                <a:solidFill>
                  <a:srgbClr val="002D50"/>
                </a:solidFill>
              </a:rPr>
              <a:t>Ideally, the IRB application, contract and budget submissions, and completion of CTMS/OnCore protocol fields will be simultaneous and parallel.</a:t>
            </a:r>
          </a:p>
          <a:p>
            <a:endParaRPr lang="en-US" dirty="0" smtClean="0">
              <a:solidFill>
                <a:srgbClr val="002D50"/>
              </a:solidFill>
            </a:endParaRPr>
          </a:p>
          <a:p>
            <a:r>
              <a:rPr lang="en-US" dirty="0" smtClean="0">
                <a:solidFill>
                  <a:srgbClr val="002D50"/>
                </a:solidFill>
              </a:rPr>
              <a:t>CROO staff will prioritize reviewing and negotiating the contracts/budgets we receive according to the following:</a:t>
            </a:r>
          </a:p>
          <a:p>
            <a:endParaRPr lang="en-US" dirty="0" smtClean="0">
              <a:solidFill>
                <a:srgbClr val="002D50"/>
              </a:solidFill>
            </a:endParaRPr>
          </a:p>
          <a:p>
            <a:pPr lvl="1"/>
            <a:r>
              <a:rPr lang="en-US" dirty="0" smtClean="0">
                <a:solidFill>
                  <a:srgbClr val="002D50"/>
                </a:solidFill>
              </a:rPr>
              <a:t>First level: status in the IRB (eRIC) </a:t>
            </a:r>
          </a:p>
          <a:p>
            <a:pPr lvl="1"/>
            <a:endParaRPr lang="en-US" dirty="0" smtClean="0">
              <a:solidFill>
                <a:srgbClr val="002D50"/>
              </a:solidFill>
            </a:endParaRPr>
          </a:p>
          <a:p>
            <a:pPr marL="1371600" lvl="2" indent="-457200">
              <a:buAutoNum type="arabicPeriod"/>
            </a:pPr>
            <a:r>
              <a:rPr lang="en-US" dirty="0" smtClean="0">
                <a:solidFill>
                  <a:srgbClr val="002D50"/>
                </a:solidFill>
              </a:rPr>
              <a:t>IRB approved</a:t>
            </a:r>
          </a:p>
          <a:p>
            <a:pPr marL="1371600" lvl="2" indent="-457200">
              <a:buAutoNum type="arabicPeriod"/>
            </a:pPr>
            <a:r>
              <a:rPr lang="en-US" dirty="0" smtClean="0">
                <a:solidFill>
                  <a:srgbClr val="002D50"/>
                </a:solidFill>
              </a:rPr>
              <a:t>Submitted</a:t>
            </a:r>
          </a:p>
          <a:p>
            <a:pPr marL="1371600" lvl="2" indent="-457200">
              <a:buAutoNum type="arabicPeriod"/>
            </a:pPr>
            <a:r>
              <a:rPr lang="en-US" dirty="0" smtClean="0">
                <a:solidFill>
                  <a:srgbClr val="002D50"/>
                </a:solidFill>
              </a:rPr>
              <a:t>Not submitted/Pre Submission</a:t>
            </a:r>
          </a:p>
          <a:p>
            <a:pPr marL="1371600" lvl="2" indent="-457200">
              <a:buAutoNum type="arabicPeriod"/>
            </a:pPr>
            <a:endParaRPr lang="en-US" dirty="0">
              <a:solidFill>
                <a:srgbClr val="002D50"/>
              </a:solidFill>
            </a:endParaRPr>
          </a:p>
          <a:p>
            <a:pPr lvl="1"/>
            <a:r>
              <a:rPr lang="en-US" dirty="0" smtClean="0">
                <a:solidFill>
                  <a:srgbClr val="002D50"/>
                </a:solidFill>
              </a:rPr>
              <a:t>Second level: time submitted in GU-PASS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002D50"/>
              </a:solidFill>
            </a:endParaRPr>
          </a:p>
          <a:p>
            <a:pPr lvl="1"/>
            <a:r>
              <a:rPr lang="en-US" dirty="0" smtClean="0">
                <a:solidFill>
                  <a:srgbClr val="002D50"/>
                </a:solidFill>
              </a:rPr>
              <a:t>Third level: Expedited for specific reason (must give notice to both Alyssa Parks and Jake Stein)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002D50"/>
              </a:solidFill>
            </a:endParaRPr>
          </a:p>
          <a:p>
            <a:pPr lvl="0"/>
            <a:r>
              <a:rPr lang="en-US" sz="2900" dirty="0">
                <a:solidFill>
                  <a:srgbClr val="002D50"/>
                </a:solidFill>
              </a:rPr>
              <a:t>If we have the time and resources to complete all contracts at once, we will complete all contracts in our queue regardless of their IRB status</a:t>
            </a:r>
            <a:r>
              <a:rPr lang="en-US" sz="2900" dirty="0" smtClean="0">
                <a:solidFill>
                  <a:srgbClr val="002D50"/>
                </a:solidFill>
              </a:rPr>
              <a:t>.</a:t>
            </a:r>
          </a:p>
          <a:p>
            <a:pPr lvl="0"/>
            <a:endParaRPr lang="en-US" sz="2900" dirty="0" smtClean="0">
              <a:solidFill>
                <a:srgbClr val="002D50"/>
              </a:solidFill>
            </a:endParaRPr>
          </a:p>
          <a:p>
            <a:pPr lvl="0"/>
            <a:r>
              <a:rPr lang="en-US" sz="2900" dirty="0" smtClean="0">
                <a:solidFill>
                  <a:srgbClr val="002D50"/>
                </a:solidFill>
              </a:rPr>
              <a:t>Once the documents are submitted to GU-PASS, CROO staff will be the point of contact with the sponsor’s negotiator(s).  Please refer all inquiries by sponsor to the appropriate contact in the CROO.  </a:t>
            </a:r>
          </a:p>
          <a:p>
            <a:pPr lvl="0"/>
            <a:endParaRPr lang="en-US" sz="2900" dirty="0">
              <a:solidFill>
                <a:srgbClr val="002D50"/>
              </a:solidFill>
            </a:endParaRPr>
          </a:p>
          <a:p>
            <a:pPr marL="457200" lvl="1" indent="0">
              <a:buNone/>
            </a:pPr>
            <a:endParaRPr lang="en-US" dirty="0" smtClean="0">
              <a:solidFill>
                <a:srgbClr val="002D50"/>
              </a:solidFill>
            </a:endParaRPr>
          </a:p>
          <a:p>
            <a:pPr marL="457200" lvl="1" indent="0">
              <a:buNone/>
            </a:pPr>
            <a:endParaRPr lang="en-US" dirty="0" smtClean="0">
              <a:solidFill>
                <a:srgbClr val="002D50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rgbClr val="002D50"/>
              </a:solidFill>
            </a:endParaRPr>
          </a:p>
          <a:p>
            <a:pPr marL="914400" lvl="2" indent="0">
              <a:buNone/>
            </a:pPr>
            <a:endParaRPr lang="en-US" dirty="0" smtClean="0">
              <a:solidFill>
                <a:srgbClr val="002D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391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Contracting Process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62179"/>
            <a:ext cx="8229600" cy="4860984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>
                <a:solidFill>
                  <a:srgbClr val="002D50"/>
                </a:solidFill>
              </a:rPr>
              <a:t>Two parts to a Clinical Trial Agreement (CTA) Negotiated separately:</a:t>
            </a:r>
          </a:p>
          <a:p>
            <a:endParaRPr lang="en-US" dirty="0" smtClean="0">
              <a:solidFill>
                <a:srgbClr val="002D50"/>
              </a:solidFill>
            </a:endParaRPr>
          </a:p>
          <a:p>
            <a:pPr lvl="1"/>
            <a:r>
              <a:rPr lang="en-US" dirty="0" smtClean="0">
                <a:solidFill>
                  <a:srgbClr val="002D50"/>
                </a:solidFill>
              </a:rPr>
              <a:t>Terms and Conditions</a:t>
            </a:r>
          </a:p>
          <a:p>
            <a:pPr lvl="1"/>
            <a:r>
              <a:rPr lang="en-US" dirty="0" smtClean="0">
                <a:solidFill>
                  <a:srgbClr val="002D50"/>
                </a:solidFill>
              </a:rPr>
              <a:t>Budget (with associated terms and conditions)</a:t>
            </a:r>
          </a:p>
          <a:p>
            <a:pPr lvl="1"/>
            <a:endParaRPr lang="en-US" dirty="0" smtClean="0">
              <a:solidFill>
                <a:srgbClr val="002D50"/>
              </a:solidFill>
            </a:endParaRPr>
          </a:p>
          <a:p>
            <a:pPr lvl="0"/>
            <a:r>
              <a:rPr lang="en-US" dirty="0" smtClean="0">
                <a:solidFill>
                  <a:srgbClr val="002D50"/>
                </a:solidFill>
              </a:rPr>
              <a:t>Terms and Conditions:</a:t>
            </a:r>
          </a:p>
          <a:p>
            <a:pPr lvl="0"/>
            <a:endParaRPr lang="en-US" dirty="0" smtClean="0">
              <a:solidFill>
                <a:srgbClr val="002D50"/>
              </a:solidFill>
            </a:endParaRPr>
          </a:p>
          <a:p>
            <a:pPr lvl="1"/>
            <a:r>
              <a:rPr lang="en-US" dirty="0" smtClean="0">
                <a:solidFill>
                  <a:srgbClr val="002D50"/>
                </a:solidFill>
              </a:rPr>
              <a:t>First Review – modify language in the CTA that must conform to GU mandated terms; may need further review by OTC, OSR or General Counsel</a:t>
            </a:r>
          </a:p>
          <a:p>
            <a:pPr lvl="1"/>
            <a:r>
              <a:rPr lang="en-US" dirty="0" smtClean="0">
                <a:solidFill>
                  <a:srgbClr val="002D50"/>
                </a:solidFill>
              </a:rPr>
              <a:t>Second (and subsequent) Review – after sponsor returns our first review draft, I negotiate the necessary points and may require a teleconference if </a:t>
            </a:r>
            <a:r>
              <a:rPr lang="en-US" dirty="0">
                <a:solidFill>
                  <a:srgbClr val="002D50"/>
                </a:solidFill>
              </a:rPr>
              <a:t>i</a:t>
            </a:r>
            <a:r>
              <a:rPr lang="en-US" dirty="0" smtClean="0">
                <a:solidFill>
                  <a:srgbClr val="002D50"/>
                </a:solidFill>
              </a:rPr>
              <a:t>ntellectual property terms or patient safety/indemnification language causes problems</a:t>
            </a:r>
          </a:p>
          <a:p>
            <a:pPr lvl="1"/>
            <a:r>
              <a:rPr lang="en-US" dirty="0" smtClean="0">
                <a:solidFill>
                  <a:srgbClr val="002D50"/>
                </a:solidFill>
              </a:rPr>
              <a:t>Time to fully executed contract:</a:t>
            </a:r>
          </a:p>
          <a:p>
            <a:pPr lvl="1"/>
            <a:endParaRPr lang="en-US" dirty="0" smtClean="0">
              <a:solidFill>
                <a:srgbClr val="002D50"/>
              </a:solidFill>
            </a:endParaRPr>
          </a:p>
          <a:p>
            <a:pPr lvl="2"/>
            <a:r>
              <a:rPr lang="en-US" dirty="0" smtClean="0">
                <a:solidFill>
                  <a:srgbClr val="002D50"/>
                </a:solidFill>
              </a:rPr>
              <a:t>Length of the contract</a:t>
            </a:r>
          </a:p>
          <a:p>
            <a:pPr lvl="2"/>
            <a:r>
              <a:rPr lang="en-US" dirty="0" smtClean="0">
                <a:solidFill>
                  <a:srgbClr val="002D50"/>
                </a:solidFill>
              </a:rPr>
              <a:t>Number of other contracts in queue</a:t>
            </a:r>
          </a:p>
          <a:p>
            <a:pPr lvl="2"/>
            <a:r>
              <a:rPr lang="en-US" dirty="0" smtClean="0">
                <a:solidFill>
                  <a:srgbClr val="002D50"/>
                </a:solidFill>
              </a:rPr>
              <a:t>Time in other offices for internal GU review</a:t>
            </a:r>
          </a:p>
          <a:p>
            <a:pPr lvl="2"/>
            <a:r>
              <a:rPr lang="en-US" dirty="0" smtClean="0">
                <a:solidFill>
                  <a:srgbClr val="002D50"/>
                </a:solidFill>
              </a:rPr>
              <a:t>Time with sponsor/CRO</a:t>
            </a:r>
          </a:p>
          <a:p>
            <a:pPr lvl="2"/>
            <a:r>
              <a:rPr lang="en-US" dirty="0" smtClean="0">
                <a:solidFill>
                  <a:srgbClr val="002D50"/>
                </a:solidFill>
              </a:rPr>
              <a:t>Willingness of sponsor to negotiate (we will fight for subject injury, indemnity and IP for example)</a:t>
            </a:r>
          </a:p>
          <a:p>
            <a:pPr lvl="1"/>
            <a:endParaRPr lang="en-US" dirty="0" smtClean="0">
              <a:solidFill>
                <a:srgbClr val="002D50"/>
              </a:solidFill>
            </a:endParaRPr>
          </a:p>
          <a:p>
            <a:pPr lvl="0"/>
            <a:r>
              <a:rPr lang="en-US" sz="2700" dirty="0" smtClean="0">
                <a:solidFill>
                  <a:srgbClr val="002D50"/>
                </a:solidFill>
              </a:rPr>
              <a:t>Required document for us to begin review (upload to GU-PASS):</a:t>
            </a:r>
          </a:p>
          <a:p>
            <a:pPr lvl="1"/>
            <a:endParaRPr lang="en-US" sz="2300" dirty="0">
              <a:solidFill>
                <a:srgbClr val="002D50"/>
              </a:solidFill>
            </a:endParaRPr>
          </a:p>
          <a:p>
            <a:pPr lvl="1"/>
            <a:r>
              <a:rPr lang="en-US" sz="2300" dirty="0" smtClean="0">
                <a:solidFill>
                  <a:srgbClr val="002D50"/>
                </a:solidFill>
              </a:rPr>
              <a:t>Protocol</a:t>
            </a:r>
          </a:p>
          <a:p>
            <a:pPr lvl="1"/>
            <a:r>
              <a:rPr lang="en-US" sz="2300" dirty="0" smtClean="0">
                <a:solidFill>
                  <a:srgbClr val="002D50"/>
                </a:solidFill>
              </a:rPr>
              <a:t>Draft ICF</a:t>
            </a:r>
          </a:p>
          <a:p>
            <a:pPr lvl="1"/>
            <a:r>
              <a:rPr lang="en-US" sz="2300" dirty="0" smtClean="0">
                <a:solidFill>
                  <a:srgbClr val="002D50"/>
                </a:solidFill>
              </a:rPr>
              <a:t>Draft Clinical Trial Agreement</a:t>
            </a:r>
          </a:p>
          <a:p>
            <a:pPr lvl="1"/>
            <a:r>
              <a:rPr lang="en-US" sz="2300" dirty="0" smtClean="0">
                <a:solidFill>
                  <a:srgbClr val="002D50"/>
                </a:solidFill>
              </a:rPr>
              <a:t>Draft Budget</a:t>
            </a:r>
            <a:endParaRPr lang="en-US" sz="2300" dirty="0">
              <a:solidFill>
                <a:srgbClr val="002D50"/>
              </a:solidFill>
            </a:endParaRPr>
          </a:p>
          <a:p>
            <a:pPr marL="457200" lvl="1" indent="0">
              <a:buNone/>
            </a:pPr>
            <a:endParaRPr lang="en-US" dirty="0" smtClean="0">
              <a:solidFill>
                <a:srgbClr val="002D50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rgbClr val="002D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561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/>
          <a:srcRect l="1283" t="28047" r="36859" b="31886"/>
          <a:stretch/>
        </p:blipFill>
        <p:spPr bwMode="auto">
          <a:xfrm>
            <a:off x="250166" y="232913"/>
            <a:ext cx="8755811" cy="37611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/>
          <p:cNvSpPr/>
          <p:nvPr/>
        </p:nvSpPr>
        <p:spPr>
          <a:xfrm>
            <a:off x="810883" y="1915064"/>
            <a:ext cx="1751162" cy="55209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183147" y="1915064"/>
            <a:ext cx="1828800" cy="3881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151298" y="1802921"/>
            <a:ext cx="1440611" cy="85401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14068" y="2803585"/>
            <a:ext cx="759124" cy="4399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866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1442" t="28798" r="37179" b="32638"/>
          <a:stretch/>
        </p:blipFill>
        <p:spPr bwMode="auto">
          <a:xfrm>
            <a:off x="172528" y="1052423"/>
            <a:ext cx="8850702" cy="413205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914400" y="1742536"/>
            <a:ext cx="3795623" cy="6038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108166" y="1802921"/>
            <a:ext cx="1000664" cy="110418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0551" y="2570672"/>
            <a:ext cx="1009290" cy="261380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070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53740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6015</TotalTime>
  <Words>451</Words>
  <Application>Microsoft Office PowerPoint</Application>
  <PresentationFormat>On-screen Show (4:3)</PresentationFormat>
  <Paragraphs>66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55 Helvetica Roman</vt:lpstr>
      <vt:lpstr>Arial</vt:lpstr>
      <vt:lpstr>Calibri</vt:lpstr>
      <vt:lpstr>Georgia</vt:lpstr>
      <vt:lpstr>Office Theme</vt:lpstr>
      <vt:lpstr>Clinical Research Network Meeting</vt:lpstr>
      <vt:lpstr>Workflow with CTMS and GU-PASS</vt:lpstr>
      <vt:lpstr>IRB, GU-PASS Submission Process</vt:lpstr>
      <vt:lpstr>Contracting Process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Option One Title Here</dc:title>
  <dc:creator>Shikha Savdas</dc:creator>
  <cp:lastModifiedBy>Jake D Stein</cp:lastModifiedBy>
  <cp:revision>65</cp:revision>
  <dcterms:created xsi:type="dcterms:W3CDTF">2012-07-30T19:58:58Z</dcterms:created>
  <dcterms:modified xsi:type="dcterms:W3CDTF">2018-01-25T17:14:59Z</dcterms:modified>
</cp:coreProperties>
</file>